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9"/>
  </p:notesMasterIdLst>
  <p:handoutMasterIdLst>
    <p:handoutMasterId r:id="rId60"/>
  </p:handoutMasterIdLst>
  <p:sldIdLst>
    <p:sldId id="797" r:id="rId5"/>
    <p:sldId id="690" r:id="rId6"/>
    <p:sldId id="4880" r:id="rId7"/>
    <p:sldId id="680" r:id="rId8"/>
    <p:sldId id="758" r:id="rId9"/>
    <p:sldId id="313" r:id="rId10"/>
    <p:sldId id="4850" r:id="rId11"/>
    <p:sldId id="4878" r:id="rId12"/>
    <p:sldId id="4817" r:id="rId13"/>
    <p:sldId id="309" r:id="rId14"/>
    <p:sldId id="4819" r:id="rId15"/>
    <p:sldId id="4818" r:id="rId16"/>
    <p:sldId id="4822" r:id="rId17"/>
    <p:sldId id="4823" r:id="rId18"/>
    <p:sldId id="4824" r:id="rId19"/>
    <p:sldId id="4825" r:id="rId20"/>
    <p:sldId id="4826" r:id="rId21"/>
    <p:sldId id="4827" r:id="rId22"/>
    <p:sldId id="4820" r:id="rId23"/>
    <p:sldId id="4821" r:id="rId24"/>
    <p:sldId id="4856" r:id="rId25"/>
    <p:sldId id="4863" r:id="rId26"/>
    <p:sldId id="740" r:id="rId27"/>
    <p:sldId id="4861" r:id="rId28"/>
    <p:sldId id="4851" r:id="rId29"/>
    <p:sldId id="4843" r:id="rId30"/>
    <p:sldId id="4844" r:id="rId31"/>
    <p:sldId id="4857" r:id="rId32"/>
    <p:sldId id="4858" r:id="rId33"/>
    <p:sldId id="4859" r:id="rId34"/>
    <p:sldId id="4860" r:id="rId35"/>
    <p:sldId id="4852" r:id="rId36"/>
    <p:sldId id="4845" r:id="rId37"/>
    <p:sldId id="4865" r:id="rId38"/>
    <p:sldId id="4862" r:id="rId39"/>
    <p:sldId id="4866" r:id="rId40"/>
    <p:sldId id="4867" r:id="rId41"/>
    <p:sldId id="4864" r:id="rId42"/>
    <p:sldId id="4870" r:id="rId43"/>
    <p:sldId id="4868" r:id="rId44"/>
    <p:sldId id="4853" r:id="rId45"/>
    <p:sldId id="4869" r:id="rId46"/>
    <p:sldId id="4871" r:id="rId47"/>
    <p:sldId id="4872" r:id="rId48"/>
    <p:sldId id="4854" r:id="rId49"/>
    <p:sldId id="4873" r:id="rId50"/>
    <p:sldId id="4874" r:id="rId51"/>
    <p:sldId id="4875" r:id="rId52"/>
    <p:sldId id="4877" r:id="rId53"/>
    <p:sldId id="4876" r:id="rId54"/>
    <p:sldId id="4879" r:id="rId55"/>
    <p:sldId id="4802" r:id="rId56"/>
    <p:sldId id="4882" r:id="rId57"/>
    <p:sldId id="4881" r:id="rId58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B7BF1A-48CE-4925-8F93-96FAB591DFC7}">
          <p14:sldIdLst>
            <p14:sldId id="797"/>
          </p14:sldIdLst>
        </p14:section>
        <p14:section name="Expressions Introduction" id="{2A578097-FEE4-49B0-858C-B6A0014658D4}">
          <p14:sldIdLst>
            <p14:sldId id="690"/>
            <p14:sldId id="4880"/>
            <p14:sldId id="680"/>
            <p14:sldId id="758"/>
            <p14:sldId id="313"/>
            <p14:sldId id="4850"/>
          </p14:sldIdLst>
        </p14:section>
        <p14:section name="Population Overview" id="{695EE475-FC50-41D1-90DA-04675E84D08B}">
          <p14:sldIdLst>
            <p14:sldId id="4878"/>
            <p14:sldId id="4817"/>
            <p14:sldId id="309"/>
            <p14:sldId id="4819"/>
            <p14:sldId id="4818"/>
            <p14:sldId id="4822"/>
            <p14:sldId id="4823"/>
            <p14:sldId id="4824"/>
            <p14:sldId id="4825"/>
            <p14:sldId id="4826"/>
            <p14:sldId id="4827"/>
            <p14:sldId id="4820"/>
            <p14:sldId id="4821"/>
            <p14:sldId id="4856"/>
            <p14:sldId id="4863"/>
            <p14:sldId id="740"/>
            <p14:sldId id="4861"/>
          </p14:sldIdLst>
        </p14:section>
        <p14:section name="Observation-based" id="{F95D1FBA-AC94-47DE-8188-031B7AFDBB2B}">
          <p14:sldIdLst>
            <p14:sldId id="4851"/>
            <p14:sldId id="4843"/>
            <p14:sldId id="4844"/>
            <p14:sldId id="4857"/>
            <p14:sldId id="4858"/>
            <p14:sldId id="4859"/>
            <p14:sldId id="4860"/>
          </p14:sldIdLst>
        </p14:section>
        <p14:section name="FHIRPath-based" id="{1ABF8FB0-2C57-4459-816D-F6E040D11D7C}">
          <p14:sldIdLst>
            <p14:sldId id="4852"/>
            <p14:sldId id="4845"/>
            <p14:sldId id="4865"/>
            <p14:sldId id="4862"/>
            <p14:sldId id="4866"/>
            <p14:sldId id="4867"/>
            <p14:sldId id="4864"/>
            <p14:sldId id="4870"/>
            <p14:sldId id="4868"/>
          </p14:sldIdLst>
        </p14:section>
        <p14:section name="StructureMap-based" id="{B2D88E75-8A1A-42E9-92E3-170458938981}">
          <p14:sldIdLst>
            <p14:sldId id="4853"/>
            <p14:sldId id="4869"/>
            <p14:sldId id="4871"/>
            <p14:sldId id="4872"/>
          </p14:sldIdLst>
        </p14:section>
        <p14:section name="CQL" id="{20C4AB7D-E7A6-4579-904F-B60C0CFD4285}">
          <p14:sldIdLst>
            <p14:sldId id="4854"/>
            <p14:sldId id="4873"/>
            <p14:sldId id="4874"/>
            <p14:sldId id="4875"/>
            <p14:sldId id="4877"/>
            <p14:sldId id="4876"/>
          </p14:sldIdLst>
        </p14:section>
        <p14:section name="Population Exercises" id="{C125BBFB-E8EC-4EA3-8D87-67C91AA3B670}">
          <p14:sldIdLst>
            <p14:sldId id="4879"/>
            <p14:sldId id="4802"/>
            <p14:sldId id="4882"/>
            <p14:sldId id="48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7F7EB04-2042-28C4-7D23-DF347712863D}" name="Forouzi, Sam" initials="SF" userId="S::sam.forouzi@ontariohealth.ca::0b6d262b-2292-43d2-8971-5e6d1ff46381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loyd McKenzie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99CCFF"/>
    <a:srgbClr val="FFFF99"/>
    <a:srgbClr val="C3D69B"/>
    <a:srgbClr val="000000"/>
    <a:srgbClr val="747679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CDEBE7-2939-30F2-36E2-ACAB73DD1FAD}" v="30" dt="2025-02-26T20:29:07.4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2" autoAdjust="0"/>
    <p:restoredTop sz="76835" autoAdjust="0"/>
  </p:normalViewPr>
  <p:slideViewPr>
    <p:cSldViewPr snapToGrid="0" snapToObjects="1">
      <p:cViewPr varScale="1">
        <p:scale>
          <a:sx n="184" d="100"/>
          <a:sy n="184" d="100"/>
        </p:scale>
        <p:origin x="1056" y="162"/>
      </p:cViewPr>
      <p:guideLst/>
    </p:cSldViewPr>
  </p:slideViewPr>
  <p:outlineViewPr>
    <p:cViewPr>
      <p:scale>
        <a:sx n="33" d="100"/>
        <a:sy n="33" d="100"/>
      </p:scale>
      <p:origin x="0" y="-1722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63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viewProps" Target="viewProps.xml"/><Relationship Id="rId68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microsoft.com/office/2016/11/relationships/changesInfo" Target="changesInfos/changesInfo1.xml"/><Relationship Id="rId5" Type="http://schemas.openxmlformats.org/officeDocument/2006/relationships/slide" Target="slides/slide1.xml"/><Relationship Id="rId61" Type="http://schemas.openxmlformats.org/officeDocument/2006/relationships/commentAuthors" Target="commentAuthor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notesMaster" Target="notesMasters/notesMaster1.xml"/><Relationship Id="rId67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Kenzie, Lloyd" userId="S::lloyd.mckenzie@ontariohealth.ca::4544ac19-90a7-4bc9-9dda-63119ceabc25" providerId="AD" clId="Web-{3D439FFA-6F90-2943-04BF-0C16F85D331B}"/>
    <pc:docChg chg="addSld delSld modSld modMainMaster modSection">
      <pc:chgData name="McKenzie, Lloyd" userId="S::lloyd.mckenzie@ontariohealth.ca::4544ac19-90a7-4bc9-9dda-63119ceabc25" providerId="AD" clId="Web-{3D439FFA-6F90-2943-04BF-0C16F85D331B}" dt="2025-02-07T18:23:34.165" v="9" actId="20577"/>
      <pc:docMkLst>
        <pc:docMk/>
      </pc:docMkLst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936024424" sldId="30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936024424" sldId="309"/>
            <ac:spMk id="4" creationId="{80202741-9B1F-457C-8F7B-50FD721D387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655917162" sldId="66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655917162" sldId="665"/>
            <ac:spMk id="11" creationId="{E5D67FA5-D1E9-4E1E-B63E-097C12003FCF}"/>
          </ac:spMkLst>
        </pc:spChg>
      </pc:sldChg>
      <pc:sldChg chg="modSp del">
        <pc:chgData name="McKenzie, Lloyd" userId="S::lloyd.mckenzie@ontariohealth.ca::4544ac19-90a7-4bc9-9dda-63119ceabc25" providerId="AD" clId="Web-{3D439FFA-6F90-2943-04BF-0C16F85D331B}" dt="2025-02-07T18:21:52.977" v="6"/>
        <pc:sldMkLst>
          <pc:docMk/>
          <pc:sldMk cId="1226924551" sldId="67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226924551" sldId="672"/>
            <ac:spMk id="2" creationId="{2DB8BFEF-A591-4AA8-9418-E34A204D637F}"/>
          </ac:spMkLst>
        </pc:spChg>
        <pc:spChg chg="mod">
          <ac:chgData name="McKenzie, Lloyd" userId="S::lloyd.mckenzie@ontariohealth.ca::4544ac19-90a7-4bc9-9dda-63119ceabc25" providerId="AD" clId="Web-{3D439FFA-6F90-2943-04BF-0C16F85D331B}" dt="2025-02-07T16:02:49.206" v="0" actId="20577"/>
          <ac:spMkLst>
            <pc:docMk/>
            <pc:sldMk cId="1226924551" sldId="672"/>
            <ac:spMk id="8" creationId="{62EAEE4D-DFDC-4EFC-B01D-4E1EAA08474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920275464" sldId="68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920275464" sldId="680"/>
            <ac:spMk id="2" creationId="{12A36B17-60AD-40D9-B33D-C4B147E58C6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547336493" sldId="69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547336493" sldId="690"/>
            <ac:spMk id="6" creationId="{6800A3FA-C98F-470C-B249-AC7AFCD5482D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180728265" sldId="74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180728265" sldId="740"/>
            <ac:spMk id="4" creationId="{58D59860-0399-4E76-9C7A-BF7815E32A8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8:23:34.165" v="9" actId="20577"/>
        <pc:sldMkLst>
          <pc:docMk/>
          <pc:sldMk cId="1068210073" sldId="758"/>
        </pc:sldMkLst>
        <pc:spChg chg="mod">
          <ac:chgData name="McKenzie, Lloyd" userId="S::lloyd.mckenzie@ontariohealth.ca::4544ac19-90a7-4bc9-9dda-63119ceabc25" providerId="AD" clId="Web-{3D439FFA-6F90-2943-04BF-0C16F85D331B}" dt="2025-02-07T18:23:34.165" v="9" actId="20577"/>
          <ac:spMkLst>
            <pc:docMk/>
            <pc:sldMk cId="1068210073" sldId="758"/>
            <ac:spMk id="3" creationId="{265F06E4-AA8E-0233-8B95-FA7FA4341F19}"/>
          </ac:spMkLst>
        </pc:spChg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068210073" sldId="758"/>
            <ac:spMk id="4" creationId="{E203CAF6-E711-E44D-32E7-0E369101B9FF}"/>
          </ac:spMkLst>
        </pc:spChg>
      </pc:sldChg>
      <pc:sldChg chg="modSp add">
        <pc:chgData name="McKenzie, Lloyd" userId="S::lloyd.mckenzie@ontariohealth.ca::4544ac19-90a7-4bc9-9dda-63119ceabc25" providerId="AD" clId="Web-{3D439FFA-6F90-2943-04BF-0C16F85D331B}" dt="2025-02-07T18:21:50.602" v="5" actId="20577"/>
        <pc:sldMkLst>
          <pc:docMk/>
          <pc:sldMk cId="2030768388" sldId="797"/>
        </pc:sldMkLst>
        <pc:spChg chg="mod">
          <ac:chgData name="McKenzie, Lloyd" userId="S::lloyd.mckenzie@ontariohealth.ca::4544ac19-90a7-4bc9-9dda-63119ceabc25" providerId="AD" clId="Web-{3D439FFA-6F90-2943-04BF-0C16F85D331B}" dt="2025-02-07T18:21:50.602" v="5" actId="20577"/>
          <ac:spMkLst>
            <pc:docMk/>
            <pc:sldMk cId="2030768388" sldId="797"/>
            <ac:spMk id="2" creationId="{E265F639-6FEA-A56A-8782-FB04C81D81D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805408624" sldId="480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805408624" sldId="4802"/>
            <ac:spMk id="4" creationId="{146EE1AE-A93F-AB55-8489-EA018C625A4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725813447" sldId="481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725813447" sldId="4817"/>
            <ac:spMk id="3" creationId="{D8136FED-0229-CDD8-8100-DABD768C7D4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90624285" sldId="481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90624285" sldId="4818"/>
            <ac:spMk id="4" creationId="{3C825C1E-64EF-BECA-D12F-64E7951909A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924592456" sldId="481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924592456" sldId="4819"/>
            <ac:spMk id="4" creationId="{8E992ABF-0B8F-2C38-C429-2102FFCA223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162859594" sldId="482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162859594" sldId="4820"/>
            <ac:spMk id="4" creationId="{F172FA46-5A6E-326C-68D2-8532E1D26E5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6865145" sldId="482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6865145" sldId="4821"/>
            <ac:spMk id="4" creationId="{E72BD3B4-EF48-D113-05CB-D78DB9F5AF5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433035730" sldId="482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433035730" sldId="4822"/>
            <ac:spMk id="4" creationId="{EB16A7F2-883D-7F9F-BC3E-86EB2CB4BDF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344122431" sldId="482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344122431" sldId="4823"/>
            <ac:spMk id="4" creationId="{82A3236E-4630-19DA-C87C-788B1CADE6AC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864921140" sldId="482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864921140" sldId="4824"/>
            <ac:spMk id="4" creationId="{3B4FD063-93FA-962A-DC2E-4926E8F4109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286369163" sldId="482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286369163" sldId="4825"/>
            <ac:spMk id="4" creationId="{DFD7B36D-BEDA-4437-F5A4-5D8A5C5E9DB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43131576" sldId="482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43131576" sldId="4826"/>
            <ac:spMk id="4" creationId="{575DC4FD-7A4D-C1D0-BF7B-27812EAF3C3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89615400" sldId="482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89615400" sldId="4827"/>
            <ac:spMk id="4" creationId="{E11587EB-F567-355D-E7E7-6FEDAAF5B86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29171412" sldId="484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29171412" sldId="4843"/>
            <ac:spMk id="6" creationId="{2E865AC5-F855-9A8F-42A7-1BAD45A6C01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256810893" sldId="484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256810893" sldId="4845"/>
            <ac:spMk id="7" creationId="{69A92EEE-0669-71A3-241B-C3B82129C7F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588540160" sldId="485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588540160" sldId="4850"/>
            <ac:spMk id="4" creationId="{18FAE81A-F94C-14E5-38F9-39AD325F5D9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948138522" sldId="485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948138522" sldId="4851"/>
            <ac:spMk id="4" creationId="{2A75D54E-7191-D448-5395-C5E47E9B525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51083542" sldId="485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51083542" sldId="4852"/>
            <ac:spMk id="4" creationId="{6A1960A8-B607-23B4-7F9D-5E928BF5BF5A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12562253" sldId="485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12562253" sldId="4853"/>
            <ac:spMk id="4" creationId="{16A1C10A-8AC6-959F-8B1E-65554F8FABBA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704554810" sldId="485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704554810" sldId="4854"/>
            <ac:spMk id="4" creationId="{DEA9EEA0-6886-E7E5-8C58-610484E3E88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781835149" sldId="485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781835149" sldId="4856"/>
            <ac:spMk id="4" creationId="{E3CC8022-9DA9-F199-67B9-CBE9C3B8DBE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961063766" sldId="485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961063766" sldId="4859"/>
            <ac:spMk id="4" creationId="{CD174D77-2851-9ECD-A980-6827277A9CE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875901302" sldId="486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875901302" sldId="4860"/>
            <ac:spMk id="4" creationId="{32EDC75C-3FAB-F59F-9949-31A8BC8C281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762182957" sldId="486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762182957" sldId="4861"/>
            <ac:spMk id="3" creationId="{0D997C32-2ED6-21A0-8EFE-3094FB53FA9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279708607" sldId="486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279708607" sldId="4862"/>
            <ac:spMk id="4" creationId="{50EDBBB5-BCE3-58B9-C787-2D9D28124C7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915190841" sldId="486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915190841" sldId="4863"/>
            <ac:spMk id="4" creationId="{5F4221AE-BB75-6268-6940-9CF7B6FB16E2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94223208" sldId="486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94223208" sldId="4864"/>
            <ac:spMk id="4" creationId="{4C837EE3-CC3B-74B7-B510-198EA06C971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80754162" sldId="486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80754162" sldId="4865"/>
            <ac:spMk id="4" creationId="{93C9A150-B006-1E43-F96D-E068447BBF53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51791074" sldId="486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51791074" sldId="4866"/>
            <ac:spMk id="3" creationId="{B1813502-0C80-5527-BF7C-9B0A7464080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857021062" sldId="486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857021062" sldId="4868"/>
            <ac:spMk id="4" creationId="{864E8FCE-0BFD-B12F-DECC-5987874018C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290285252" sldId="486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290285252" sldId="4869"/>
            <ac:spMk id="7" creationId="{31BD0259-C1F1-D519-7D55-B857127BFC17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985506814" sldId="487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985506814" sldId="4870"/>
            <ac:spMk id="4" creationId="{9FF0B480-B204-65AC-4155-2E340753E19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96501466" sldId="487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96501466" sldId="4871"/>
            <ac:spMk id="4" creationId="{71C262E3-748B-8E00-4D2E-5787C64E25C1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449962573" sldId="487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449962573" sldId="4872"/>
            <ac:spMk id="4" creationId="{E9951698-4DDF-C3CF-D2D2-C3EA482A834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39640479" sldId="487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39640479" sldId="4873"/>
            <ac:spMk id="7" creationId="{5C7AD816-91BD-241A-4557-D631F5EA0357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199265554" sldId="487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199265554" sldId="4874"/>
            <ac:spMk id="4" creationId="{4DB6BC0A-99EB-F773-D5AF-409226972201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80632257" sldId="487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80632257" sldId="4875"/>
            <ac:spMk id="2" creationId="{5EFADF5B-94DE-AB15-CD75-FB5296F2DB8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544426078" sldId="487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544426078" sldId="4876"/>
            <ac:spMk id="4" creationId="{88A0026E-D7D5-46B5-C32E-5C2C4AB2A64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02098601" sldId="487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02098601" sldId="4877"/>
            <ac:spMk id="4" creationId="{34D46698-3043-F800-9900-BDBF82EAF4E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877237068" sldId="487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877237068" sldId="4878"/>
            <ac:spMk id="4" creationId="{ACA5F1D9-1B1F-C4AE-986F-DB753A453D5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53085035" sldId="487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53085035" sldId="4879"/>
            <ac:spMk id="4" creationId="{915D7679-49B3-9AC6-B24E-74BBDA463933}"/>
          </ac:spMkLst>
        </pc:spChg>
      </pc:sldChg>
      <pc:sldMasterChg chg="modSp addSldLayout modSldLayout">
        <pc:chgData name="McKenzie, Lloyd" userId="S::lloyd.mckenzie@ontariohealth.ca::4544ac19-90a7-4bc9-9dda-63119ceabc25" providerId="AD" clId="Web-{3D439FFA-6F90-2943-04BF-0C16F85D331B}" dt="2025-02-07T18:21:44.758" v="2"/>
        <pc:sldMasterMkLst>
          <pc:docMk/>
          <pc:sldMasterMk cId="0" sldId="2147483648"/>
        </pc:sldMaster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asterMk cId="0" sldId="2147483648"/>
            <ac:spMk id="5" creationId="{B9753632-C492-4515-B901-41AFB25873CC}"/>
          </ac:spMkLst>
        </pc:sp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237845615" sldId="2147483682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237845615" sldId="2147483682"/>
              <ac:spMk id="8" creationId="{8E2087E9-637C-4C09-8985-3BAE95EB3A0C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769414896" sldId="2147483683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769414896" sldId="2147483683"/>
              <ac:spMk id="8" creationId="{9170F17B-552A-4993-A6F0-1A6FE335872E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024429228" sldId="2147483684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024429228" sldId="2147483684"/>
              <ac:spMk id="25" creationId="{6C4765DB-7105-45CC-BD97-DDD21BCA1C4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1828050307" sldId="2147483685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1828050307" sldId="2147483685"/>
              <ac:spMk id="41" creationId="{86364F0F-A2BB-480B-88A7-F41748072267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4066057111" sldId="2147483686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4066057111" sldId="2147483686"/>
              <ac:spMk id="23" creationId="{3278E695-3242-46C8-A5D0-91F98BE1AA7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1509802494" sldId="2147483687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1509802494" sldId="2147483687"/>
              <ac:spMk id="27" creationId="{1B1954A0-3B1F-45BD-8FA9-A14758770218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002454115" sldId="2147483688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002454115" sldId="2147483688"/>
              <ac:spMk id="27" creationId="{3E9F65D5-F0E8-4EA4-B4AD-024D025D4000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112457495" sldId="2147483689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112457495" sldId="2147483689"/>
              <ac:spMk id="9" creationId="{50BB96CA-A2ED-4646-843D-EEE743521AEF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809160247" sldId="2147483690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809160247" sldId="2147483690"/>
              <ac:spMk id="19" creationId="{736339CA-3043-4229-B59B-66EFA864600D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4228695043" sldId="2147483699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4228695043" sldId="2147483699"/>
              <ac:spMk id="23" creationId="{3278E695-3242-46C8-A5D0-91F98BE1AA7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475593088" sldId="2147483700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475593088" sldId="2147483700"/>
              <ac:spMk id="23" creationId="{3278E695-3242-46C8-A5D0-91F98BE1AA7A}"/>
            </ac:spMkLst>
          </pc:spChg>
        </pc:sldLayoutChg>
        <pc:sldLayoutChg chg="add">
          <pc:chgData name="McKenzie, Lloyd" userId="S::lloyd.mckenzie@ontariohealth.ca::4544ac19-90a7-4bc9-9dda-63119ceabc25" providerId="AD" clId="Web-{3D439FFA-6F90-2943-04BF-0C16F85D331B}" dt="2025-02-07T18:21:44.758" v="2"/>
          <pc:sldLayoutMkLst>
            <pc:docMk/>
            <pc:sldMasterMk cId="0" sldId="2147483648"/>
            <pc:sldLayoutMk cId="2191338433" sldId="2147483707"/>
          </pc:sldLayoutMkLst>
        </pc:sldLayoutChg>
      </pc:sldMasterChg>
    </pc:docChg>
  </pc:docChgLst>
  <pc:docChgLst>
    <pc:chgData name="Smith, Travon" userId="S::travon.smith@ontariohealth.ca::7b3aeafc-2903-42e7-a83c-385da38dde87" providerId="AD" clId="Web-{C8CDEBE7-2939-30F2-36E2-ACAB73DD1FAD}"/>
    <pc:docChg chg="modSld">
      <pc:chgData name="Smith, Travon" userId="S::travon.smith@ontariohealth.ca::7b3aeafc-2903-42e7-a83c-385da38dde87" providerId="AD" clId="Web-{C8CDEBE7-2939-30F2-36E2-ACAB73DD1FAD}" dt="2025-02-26T20:29:05.667" v="25" actId="20577"/>
      <pc:docMkLst>
        <pc:docMk/>
      </pc:docMkLst>
      <pc:sldChg chg="modSp">
        <pc:chgData name="Smith, Travon" userId="S::travon.smith@ontariohealth.ca::7b3aeafc-2903-42e7-a83c-385da38dde87" providerId="AD" clId="Web-{C8CDEBE7-2939-30F2-36E2-ACAB73DD1FAD}" dt="2025-02-26T20:24:05.031" v="7" actId="20577"/>
        <pc:sldMkLst>
          <pc:docMk/>
          <pc:sldMk cId="936024424" sldId="309"/>
        </pc:sldMkLst>
        <pc:spChg chg="mod">
          <ac:chgData name="Smith, Travon" userId="S::travon.smith@ontariohealth.ca::7b3aeafc-2903-42e7-a83c-385da38dde87" providerId="AD" clId="Web-{C8CDEBE7-2939-30F2-36E2-ACAB73DD1FAD}" dt="2025-02-26T20:24:05.031" v="7" actId="20577"/>
          <ac:spMkLst>
            <pc:docMk/>
            <pc:sldMk cId="936024424" sldId="309"/>
            <ac:spMk id="3" creationId="{C1BD71FC-8C6C-4E9B-9EB6-73FEE77D9E4A}"/>
          </ac:spMkLst>
        </pc:spChg>
      </pc:sldChg>
      <pc:sldChg chg="modSp">
        <pc:chgData name="Smith, Travon" userId="S::travon.smith@ontariohealth.ca::7b3aeafc-2903-42e7-a83c-385da38dde87" providerId="AD" clId="Web-{C8CDEBE7-2939-30F2-36E2-ACAB73DD1FAD}" dt="2025-02-26T20:23:22.906" v="1" actId="20577"/>
        <pc:sldMkLst>
          <pc:docMk/>
          <pc:sldMk cId="655917162" sldId="665"/>
        </pc:sldMkLst>
        <pc:spChg chg="mod">
          <ac:chgData name="Smith, Travon" userId="S::travon.smith@ontariohealth.ca::7b3aeafc-2903-42e7-a83c-385da38dde87" providerId="AD" clId="Web-{C8CDEBE7-2939-30F2-36E2-ACAB73DD1FAD}" dt="2025-02-26T20:23:22.906" v="1" actId="20577"/>
          <ac:spMkLst>
            <pc:docMk/>
            <pc:sldMk cId="655917162" sldId="665"/>
            <ac:spMk id="4" creationId="{00000000-0000-0000-0000-000000000000}"/>
          </ac:spMkLst>
        </pc:spChg>
      </pc:sldChg>
      <pc:sldChg chg="modSp">
        <pc:chgData name="Smith, Travon" userId="S::travon.smith@ontariohealth.ca::7b3aeafc-2903-42e7-a83c-385da38dde87" providerId="AD" clId="Web-{C8CDEBE7-2939-30F2-36E2-ACAB73DD1FAD}" dt="2025-02-26T20:27:38.121" v="19" actId="20577"/>
        <pc:sldMkLst>
          <pc:docMk/>
          <pc:sldMk cId="2256810893" sldId="4845"/>
        </pc:sldMkLst>
        <pc:spChg chg="mod">
          <ac:chgData name="Smith, Travon" userId="S::travon.smith@ontariohealth.ca::7b3aeafc-2903-42e7-a83c-385da38dde87" providerId="AD" clId="Web-{C8CDEBE7-2939-30F2-36E2-ACAB73DD1FAD}" dt="2025-02-26T20:27:38.121" v="19" actId="20577"/>
          <ac:spMkLst>
            <pc:docMk/>
            <pc:sldMk cId="2256810893" sldId="4845"/>
            <ac:spMk id="3" creationId="{2F914557-7B35-19A6-2E10-0927EE5F49E1}"/>
          </ac:spMkLst>
        </pc:spChg>
      </pc:sldChg>
      <pc:sldChg chg="modSp">
        <pc:chgData name="Smith, Travon" userId="S::travon.smith@ontariohealth.ca::7b3aeafc-2903-42e7-a83c-385da38dde87" providerId="AD" clId="Web-{C8CDEBE7-2939-30F2-36E2-ACAB73DD1FAD}" dt="2025-02-26T20:26:30.060" v="10" actId="20577"/>
        <pc:sldMkLst>
          <pc:docMk/>
          <pc:sldMk cId="3904758498" sldId="4858"/>
        </pc:sldMkLst>
        <pc:spChg chg="mod">
          <ac:chgData name="Smith, Travon" userId="S::travon.smith@ontariohealth.ca::7b3aeafc-2903-42e7-a83c-385da38dde87" providerId="AD" clId="Web-{C8CDEBE7-2939-30F2-36E2-ACAB73DD1FAD}" dt="2025-02-26T20:26:30.060" v="10" actId="20577"/>
          <ac:spMkLst>
            <pc:docMk/>
            <pc:sldMk cId="3904758498" sldId="4858"/>
            <ac:spMk id="3" creationId="{81889BF1-D010-62BA-7BB8-80F9AB018952}"/>
          </ac:spMkLst>
        </pc:spChg>
      </pc:sldChg>
      <pc:sldChg chg="modSp">
        <pc:chgData name="Smith, Travon" userId="S::travon.smith@ontariohealth.ca::7b3aeafc-2903-42e7-a83c-385da38dde87" providerId="AD" clId="Web-{C8CDEBE7-2939-30F2-36E2-ACAB73DD1FAD}" dt="2025-02-26T20:27:57.949" v="23" actId="20577"/>
        <pc:sldMkLst>
          <pc:docMk/>
          <pc:sldMk cId="3394223208" sldId="4864"/>
        </pc:sldMkLst>
        <pc:spChg chg="mod">
          <ac:chgData name="Smith, Travon" userId="S::travon.smith@ontariohealth.ca::7b3aeafc-2903-42e7-a83c-385da38dde87" providerId="AD" clId="Web-{C8CDEBE7-2939-30F2-36E2-ACAB73DD1FAD}" dt="2025-02-26T20:27:57.949" v="23" actId="20577"/>
          <ac:spMkLst>
            <pc:docMk/>
            <pc:sldMk cId="3394223208" sldId="4864"/>
            <ac:spMk id="3" creationId="{8C4C6FA2-6884-304B-07AA-550244748988}"/>
          </ac:spMkLst>
        </pc:spChg>
      </pc:sldChg>
      <pc:sldChg chg="modSp">
        <pc:chgData name="Smith, Travon" userId="S::travon.smith@ontariohealth.ca::7b3aeafc-2903-42e7-a83c-385da38dde87" providerId="AD" clId="Web-{C8CDEBE7-2939-30F2-36E2-ACAB73DD1FAD}" dt="2025-02-26T20:29:05.667" v="25" actId="20577"/>
        <pc:sldMkLst>
          <pc:docMk/>
          <pc:sldMk cId="3380632257" sldId="4875"/>
        </pc:sldMkLst>
        <pc:spChg chg="mod">
          <ac:chgData name="Smith, Travon" userId="S::travon.smith@ontariohealth.ca::7b3aeafc-2903-42e7-a83c-385da38dde87" providerId="AD" clId="Web-{C8CDEBE7-2939-30F2-36E2-ACAB73DD1FAD}" dt="2025-02-26T20:29:05.667" v="25" actId="20577"/>
          <ac:spMkLst>
            <pc:docMk/>
            <pc:sldMk cId="3380632257" sldId="4875"/>
            <ac:spMk id="5" creationId="{D67351A4-CE71-4F3E-73A6-3746E52EE613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571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b="1" dirty="0"/>
            <a:t>Population Overview</a:t>
          </a:r>
          <a:endParaRPr lang="en-CA" b="1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571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b="1" dirty="0"/>
            <a:t>Observation-based</a:t>
          </a:r>
          <a:endParaRPr lang="en-CA" b="1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 w="57150"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b="1" dirty="0" err="1"/>
            <a:t>FHIRPath</a:t>
          </a:r>
          <a:r>
            <a:rPr lang="en-US" b="1" dirty="0"/>
            <a:t>-based</a:t>
          </a:r>
          <a:endParaRPr lang="en-CA" b="1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 w="57150"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b="1" dirty="0" err="1"/>
            <a:t>StructureMap</a:t>
          </a:r>
          <a:r>
            <a:rPr lang="en-US" b="1" dirty="0"/>
            <a:t>-based</a:t>
          </a:r>
          <a:endParaRPr lang="en-CA" b="1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>
        <a:ln>
          <a:solidFill>
            <a:srgbClr val="4F81BD"/>
          </a:solidFill>
        </a:ln>
      </dgm:spPr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 w="57150"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b="1" dirty="0"/>
            <a:t>CQL</a:t>
          </a:r>
          <a:endParaRPr lang="en-CA" b="1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>
        <a:ln w="57150">
          <a:solidFill>
            <a:srgbClr val="4F81BD"/>
          </a:solidFill>
        </a:ln>
      </dgm:spPr>
      <dgm:t>
        <a:bodyPr/>
        <a:lstStyle/>
        <a:p>
          <a:r>
            <a:rPr lang="en-US" b="1" dirty="0"/>
            <a:t>Population Exercises</a:t>
          </a:r>
          <a:endParaRPr lang="en-CA" b="1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Population Overview</a:t>
          </a:r>
          <a:endParaRPr lang="en-CA" sz="1800" b="1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Observation-based</a:t>
          </a:r>
          <a:endParaRPr lang="en-CA" sz="18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FHIRPath</a:t>
          </a:r>
          <a:r>
            <a:rPr lang="en-US" sz="1800" kern="1200" dirty="0"/>
            <a:t>-based</a:t>
          </a:r>
          <a:endParaRPr lang="en-CA" sz="18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StructureMap</a:t>
          </a:r>
          <a:r>
            <a:rPr lang="en-US" sz="1800" kern="1200" dirty="0"/>
            <a:t>-based</a:t>
          </a:r>
          <a:endParaRPr lang="en-CA" sz="18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CQL</a:t>
          </a:r>
          <a:endParaRPr lang="en-CA" sz="18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Population Exercises</a:t>
          </a:r>
          <a:endParaRPr lang="en-CA" sz="1800" kern="1200" dirty="0"/>
        </a:p>
      </dsp:txBody>
      <dsp:txXfrm>
        <a:off x="2074012" y="3598641"/>
        <a:ext cx="2412991" cy="4497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Observation-based</a:t>
          </a:r>
          <a:endParaRPr lang="en-CA" sz="1900" b="1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 err="1"/>
            <a:t>FHIRPath</a:t>
          </a:r>
          <a:r>
            <a:rPr lang="en-US" sz="1900" b="1" kern="1200" dirty="0"/>
            <a:t>-based</a:t>
          </a:r>
          <a:endParaRPr lang="en-CA" sz="1900" b="1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 err="1"/>
            <a:t>StructureMap</a:t>
          </a:r>
          <a:r>
            <a:rPr lang="en-US" sz="1900" b="1" kern="1200" dirty="0"/>
            <a:t>-based</a:t>
          </a:r>
          <a:endParaRPr lang="en-CA" sz="1900" b="1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CQL</a:t>
          </a:r>
          <a:endParaRPr lang="en-CA" sz="1900" b="1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4F81BD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Population Overview</a:t>
          </a:r>
          <a:endParaRPr lang="en-CA" sz="18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Observation-based</a:t>
          </a:r>
          <a:endParaRPr lang="en-CA" sz="18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FHIRPath</a:t>
          </a:r>
          <a:r>
            <a:rPr lang="en-US" sz="1800" kern="1200" dirty="0"/>
            <a:t>-based</a:t>
          </a:r>
          <a:endParaRPr lang="en-CA" sz="18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StructureMap</a:t>
          </a:r>
          <a:r>
            <a:rPr lang="en-US" sz="1800" kern="1200" dirty="0"/>
            <a:t>-based</a:t>
          </a:r>
          <a:endParaRPr lang="en-CA" sz="18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CQL</a:t>
          </a:r>
          <a:endParaRPr lang="en-CA" sz="18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rgbClr val="4F81BD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Population Exercises</a:t>
          </a:r>
          <a:endParaRPr lang="en-CA" sz="1800" b="1" kern="1200" dirty="0"/>
        </a:p>
      </dsp:txBody>
      <dsp:txXfrm>
        <a:off x="2074012" y="3598641"/>
        <a:ext cx="2412991" cy="4497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3/6/2025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sv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3/6/2025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1566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coded, scanned faxes, not </a:t>
            </a:r>
            <a:r>
              <a:rPr lang="en-US" dirty="0" err="1"/>
              <a:t>queriable</a:t>
            </a:r>
            <a:endParaRPr lang="en-US" dirty="0"/>
          </a:p>
          <a:p>
            <a:r>
              <a:rPr lang="en-CA" dirty="0"/>
              <a:t>Inconsistent within a system or across systems</a:t>
            </a:r>
          </a:p>
          <a:p>
            <a:r>
              <a:rPr lang="en-CA" dirty="0"/>
              <a:t>Different data types, different code 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7558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F483F-479B-B6CA-72AD-7C10D0831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104F2F-728C-0BE9-F3AC-769A3D8407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352562-70E5-F729-2FD9-5E24437E5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Need to take care with DataElements as this is changing in R4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D503F-8F8B-3387-4ADC-99135DB714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678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11AA8-F05F-F1BA-19BC-907B7CE58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2D3D4C-4DE6-B813-55AD-D1412B386C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1A9170-2856-6511-E51D-5147AC146C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E0743-19D5-1C6F-563C-459E3C0406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83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AF7B2-02B0-7ED7-39E5-E25AA105C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97EE69-AA5C-0C8B-63B3-A9B5A7E7F6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7CA4BF-5EA5-17F8-AA0D-51E1392854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F4889B-10B8-5942-10CB-AEC3ACDC1A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826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F924A9-489C-28B6-8CEC-63874869C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310857-E0C5-D1A7-9257-08BCF8B25E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EB67A9-D0A3-9877-FE4B-8910581617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33791-12A2-E292-AEAE-A86D21BA43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313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53CB4-7E5E-3EA8-EACE-29EDFCD21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740C82-A688-49DD-0892-AD890CB52D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ECFBA6-C44B-B4F9-9717-F5B72CAE12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5C857-B333-40BD-5530-52A99129D4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155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endParaRPr lang="en-US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A99FD18-1303-4E12-ABA1-B30CBBB3B10A}"/>
              </a:ext>
            </a:extLst>
          </p:cNvPr>
          <p:cNvGrpSpPr/>
          <p:nvPr userDrawn="1"/>
        </p:nvGrpSpPr>
        <p:grpSpPr>
          <a:xfrm>
            <a:off x="6645645" y="3000375"/>
            <a:ext cx="2056517" cy="1252151"/>
            <a:chOff x="6630283" y="795070"/>
            <a:chExt cx="2056517" cy="12521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2F04412-3440-441C-8799-7AB8A90AFB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9A414C-D2EB-4759-97E6-ED87C3525D36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B29983A-86AA-4395-862B-35F54B597C08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378635"/>
            <a:ext cx="3879312" cy="2667682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378635"/>
            <a:ext cx="3878748" cy="2667681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BCC205-8E7B-4AA3-95ED-09EC96073ECB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CF979AB-4E21-41A9-8B50-C00610DA71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1140687-0519-41DE-8FC8-8A628288D98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C5EFE6E-97AF-425C-859B-E543AB8780C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862BAA-696F-4798-800F-9A4D69F70B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2AAD881-7F35-423D-8412-E6533C3EE1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294229"/>
            <a:ext cx="2636010" cy="275208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49FDB1F-A010-4A85-8A85-34BA74CA4C7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DC42F94-2A5A-4F74-A03C-8C60748FB50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FC46431-D3EF-41DF-8094-61ABF37BFE9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05A8E2-A818-4CDB-8B7D-0239DF68981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2D54103-E15C-497F-AB5F-39E6AF10A3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80D2338D-25E7-46AC-B05A-D940D1C3E7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322372"/>
            <a:ext cx="5405424" cy="2967992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ACDC7E-BC51-4A84-A7A5-9ED7214F4E1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C768D59-702C-483F-AE48-6013A0C0CF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84133E-9621-4DD2-AF35-FBC6A946937F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71FA54-38E9-48CE-AF75-589DEE2388AD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5B38CF-52E0-468B-90CC-CDE35D79B65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C925748-E04E-428B-A679-11177909B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75E3256-602A-9944-B375-6EBB43B9189F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29596E6-F01C-EB43-AA68-142474A85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5341B44-179A-4F47-AA97-AB95A29955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1497928"/>
            <a:ext cx="4098472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216E6ED0-8732-B942-88F9-219B1803ED2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58941" y="1497807"/>
            <a:ext cx="3656409" cy="3169444"/>
          </a:xfrm>
          <a:prstGeom prst="rect">
            <a:avLst/>
          </a:prstGeom>
        </p:spPr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F96A1AE-60A2-954D-93F9-C653492916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269485B-D6D3-B946-B615-3E58FA9B176C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C5BD69-57D5-1D91-28BB-D3DE8C93570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7446816-B4B0-C077-A4E6-D2FC3C3B3DF2}"/>
              </a:ext>
            </a:extLst>
          </p:cNvPr>
          <p:cNvSpPr/>
          <p:nvPr userDrawn="1"/>
        </p:nvSpPr>
        <p:spPr>
          <a:xfrm>
            <a:off x="0" y="443264"/>
            <a:ext cx="9144000" cy="1004600"/>
          </a:xfrm>
          <a:prstGeom prst="rect">
            <a:avLst/>
          </a:prstGeom>
          <a:gradFill flip="none" rotWithShape="1">
            <a:gsLst>
              <a:gs pos="0">
                <a:srgbClr val="F2F2F2"/>
              </a:gs>
              <a:gs pos="34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64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stly White single p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9EFF973-2C06-D542-8981-F37E7CDEC096}"/>
              </a:ext>
            </a:extLst>
          </p:cNvPr>
          <p:cNvSpPr/>
          <p:nvPr userDrawn="1"/>
        </p:nvSpPr>
        <p:spPr>
          <a:xfrm>
            <a:off x="0" y="443264"/>
            <a:ext cx="9144000" cy="1004600"/>
          </a:xfrm>
          <a:prstGeom prst="rect">
            <a:avLst/>
          </a:prstGeom>
          <a:gradFill flip="none" rotWithShape="1">
            <a:gsLst>
              <a:gs pos="0">
                <a:srgbClr val="F2F2F2"/>
              </a:gs>
              <a:gs pos="34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E9A428-E265-304B-A132-D1DD107070AE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BEF625-8115-6343-AAB2-B14EA6834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B998AB6-3D8D-0D43-85C3-D940C24B89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7886700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889E760-4062-2745-A3F6-2D1C5C7122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F0F5E62-64C0-2E4C-9F72-04EAF024CF30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2005699-151B-144F-B548-29C2BF77C7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342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Defaul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08024E-4361-1144-A38B-B52CE109A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320EB9-8144-DE4C-8FF8-4C8858A070D2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A410F-6254-3D47-8947-C8872551A9E9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DE29EF-C41F-E731-E0E3-D32489513F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0924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4EA17-2754-44B0-A863-18EF09569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7B1A6-717F-4637-830A-B6DB9AD2D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CCCE6-BDB8-4D28-A17C-E36651DD2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995C2-806B-4997-8C0A-E780F2B14CC7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4F2A9-B910-41CD-911A-245BEA270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A4569-2F20-486D-8F78-C9DDBACC2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F39F9-1A4D-4CBA-92D7-C7A88A035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0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 - Photo Lar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7">
            <a:extLst>
              <a:ext uri="{FF2B5EF4-FFF2-40B4-BE49-F238E27FC236}">
                <a16:creationId xmlns:a16="http://schemas.microsoft.com/office/drawing/2014/main" id="{D350924A-494F-9580-8CE1-82EE38F3FB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4075" y="4578144"/>
            <a:ext cx="4057650" cy="233013"/>
          </a:xfrm>
        </p:spPr>
        <p:txBody>
          <a:bodyPr wrap="square" anchor="t">
            <a:spAutoFit/>
          </a:bodyPr>
          <a:lstStyle>
            <a:lvl1pPr marL="0" indent="0">
              <a:buNone/>
              <a:defRPr sz="15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>
              <a:lnSpc>
                <a:spcPts val="1979"/>
              </a:lnSpc>
              <a:spcAft>
                <a:spcPts val="600"/>
              </a:spcAft>
            </a:pPr>
            <a:r>
              <a:rPr lang="en-US" altLang="en-US" sz="1200" u="none" dirty="0">
                <a:latin typeface="Calibri"/>
                <a:ea typeface="MS PGothic"/>
                <a:cs typeface="Calibri"/>
              </a:rPr>
              <a:t>Presenter Name  </a:t>
            </a:r>
            <a:r>
              <a:rPr lang="en-US" altLang="en-US" sz="1200" u="none" dirty="0">
                <a:solidFill>
                  <a:srgbClr val="047BC1"/>
                </a:solidFill>
                <a:latin typeface="Calibri"/>
                <a:ea typeface="MS PGothic"/>
                <a:cs typeface="Calibri"/>
              </a:rPr>
              <a:t>|</a:t>
            </a:r>
            <a:r>
              <a:rPr lang="en-US" altLang="en-US" sz="1200" u="none" dirty="0">
                <a:latin typeface="Calibri"/>
                <a:ea typeface="MS PGothic"/>
                <a:cs typeface="Calibri"/>
              </a:rPr>
              <a:t>  Date</a:t>
            </a:r>
            <a:endParaRPr lang="en-CA" altLang="en-US" sz="1200" u="non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Placeholder 42">
            <a:extLst>
              <a:ext uri="{FF2B5EF4-FFF2-40B4-BE49-F238E27FC236}">
                <a16:creationId xmlns:a16="http://schemas.microsoft.com/office/drawing/2014/main" id="{9A66CD2C-C71C-36A5-5711-07E6732387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4075" y="2756496"/>
            <a:ext cx="4057650" cy="609398"/>
          </a:xfrm>
        </p:spPr>
        <p:txBody>
          <a:bodyPr wrap="square" anchor="t">
            <a:spAutoFit/>
          </a:bodyPr>
          <a:lstStyle>
            <a:lvl1pPr marL="0" indent="0">
              <a:spcAft>
                <a:spcPts val="0"/>
              </a:spcAft>
              <a:buNone/>
              <a:defRPr sz="2250">
                <a:latin typeface="+mj-lt"/>
              </a:defRPr>
            </a:lvl1pPr>
            <a:lvl2pPr>
              <a:defRPr sz="2250">
                <a:latin typeface="+mj-lt"/>
              </a:defRPr>
            </a:lvl2pPr>
            <a:lvl3pPr>
              <a:defRPr sz="2250">
                <a:latin typeface="+mj-lt"/>
              </a:defRPr>
            </a:lvl3pPr>
            <a:lvl4pPr>
              <a:defRPr sz="2250">
                <a:latin typeface="+mj-lt"/>
              </a:defRPr>
            </a:lvl4pPr>
            <a:lvl5pPr>
              <a:defRPr sz="2250">
                <a:latin typeface="+mj-lt"/>
              </a:defRPr>
            </a:lvl5pPr>
          </a:lstStyle>
          <a:p>
            <a:pPr>
              <a:lnSpc>
                <a:spcPct val="88000"/>
              </a:lnSpc>
            </a:pPr>
            <a:r>
              <a:rPr lang="en-US" sz="2250" u="none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  <a:t>Subheading goes here</a:t>
            </a:r>
            <a:br>
              <a:rPr lang="en-US" sz="2250" u="none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</a:br>
            <a:r>
              <a:rPr lang="en-US" sz="2250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  <a:t>Calibri 30 pt.</a:t>
            </a:r>
            <a:endParaRPr lang="en-US" sz="2250" u="none" dirty="0">
              <a:latin typeface="Calibri Light" panose="020F0302020204030204" pitchFamily="34" charset="0"/>
              <a:ea typeface="MS PGothic"/>
              <a:cs typeface="Calibri Light" panose="020F0302020204030204" pitchFamily="34" charset="0"/>
            </a:endParaRPr>
          </a:p>
        </p:txBody>
      </p:sp>
      <p:sp>
        <p:nvSpPr>
          <p:cNvPr id="7" name="Text Placeholder 37">
            <a:extLst>
              <a:ext uri="{FF2B5EF4-FFF2-40B4-BE49-F238E27FC236}">
                <a16:creationId xmlns:a16="http://schemas.microsoft.com/office/drawing/2014/main" id="{95B5AC9A-8274-BF47-BC66-46041274E9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4075" y="1593411"/>
            <a:ext cx="4383157" cy="853167"/>
          </a:xfrm>
        </p:spPr>
        <p:txBody>
          <a:bodyPr wrap="square" anchor="b">
            <a:spAutoFit/>
          </a:bodyPr>
          <a:lstStyle>
            <a:lvl1pPr marL="0" indent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  <a:defRPr sz="3150" b="1"/>
            </a:lvl1pPr>
            <a:lvl2pPr marL="342900" indent="0">
              <a:lnSpc>
                <a:spcPct val="88000"/>
              </a:lnSpc>
              <a:buNone/>
              <a:defRPr sz="3150" b="1"/>
            </a:lvl2pPr>
            <a:lvl3pPr marL="685800" indent="0">
              <a:lnSpc>
                <a:spcPct val="88000"/>
              </a:lnSpc>
              <a:buNone/>
              <a:defRPr sz="3150" b="1"/>
            </a:lvl3pPr>
            <a:lvl4pPr marL="1028700" indent="0">
              <a:lnSpc>
                <a:spcPct val="88000"/>
              </a:lnSpc>
              <a:buNone/>
              <a:defRPr sz="3150" b="1"/>
            </a:lvl4pPr>
            <a:lvl5pPr marL="1371600" indent="0">
              <a:lnSpc>
                <a:spcPct val="88000"/>
              </a:lnSpc>
              <a:buNone/>
              <a:defRPr sz="3150" b="1"/>
            </a:lvl5pPr>
          </a:lstStyle>
          <a:p>
            <a:pPr>
              <a:lnSpc>
                <a:spcPct val="88000"/>
              </a:lnSpc>
              <a:spcAft>
                <a:spcPts val="600"/>
              </a:spcAft>
            </a:pPr>
            <a:r>
              <a:rPr lang="en-US" sz="3150" b="1" u="none" dirty="0">
                <a:latin typeface="Calibri"/>
                <a:ea typeface="MS PGothic"/>
                <a:cs typeface="Calibri"/>
              </a:rPr>
              <a:t>Presentation Title. </a:t>
            </a:r>
            <a:br>
              <a:rPr lang="en-US" sz="3150" b="1" u="none" dirty="0">
                <a:latin typeface="Calibri"/>
                <a:ea typeface="MS PGothic"/>
                <a:cs typeface="Calibri"/>
              </a:rPr>
            </a:br>
            <a:r>
              <a:rPr lang="en-US" sz="3150" b="1" u="none" dirty="0">
                <a:latin typeface="Calibri"/>
                <a:ea typeface="MS PGothic"/>
                <a:cs typeface="Calibri"/>
              </a:rPr>
              <a:t>Can be 2-3 lines in length</a:t>
            </a:r>
            <a:endParaRPr lang="en-US" sz="3150" b="1" u="none" dirty="0">
              <a:latin typeface="Calibri Light" panose="020F0302020204030204" pitchFamily="34" charset="0"/>
              <a:ea typeface="MS PGothic"/>
              <a:cs typeface="Calibri Light" panose="020F03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716EFD-F646-3881-9E4C-0455F945B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7721" y="2482414"/>
            <a:ext cx="685800" cy="89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t" anchorCtr="1"/>
          <a:lstStyle/>
          <a:p>
            <a:pPr algn="l"/>
            <a:endParaRPr lang="en-US" sz="1650" b="1" dirty="0">
              <a:solidFill>
                <a:schemeClr val="tx1"/>
              </a:solidFill>
              <a:latin typeface="Calibri" panose="020F0502020204030204" pitchFamily="34" charset="0"/>
              <a:ea typeface="MS PGothic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C92F6B-E831-308F-C985-13BDB8D63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7721" y="2482414"/>
            <a:ext cx="685800" cy="89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t" anchorCtr="1"/>
          <a:lstStyle/>
          <a:p>
            <a:pPr algn="l"/>
            <a:endParaRPr lang="en-US" sz="1650" b="1" dirty="0">
              <a:solidFill>
                <a:schemeClr val="tx1"/>
              </a:solidFill>
              <a:latin typeface="Calibri" panose="020F0502020204030204" pitchFamily="34" charset="0"/>
              <a:ea typeface="MS PGothic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35E3E3-D409-BCAE-B326-682ADC262D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141722" y="4160771"/>
            <a:ext cx="2002278" cy="98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338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FFAF6C-E531-4263-8B2F-5108DADF280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BCCE22E-B8DD-4202-B231-D694FC6E58E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418CBC-F9C2-4E25-B898-AC26A9D6E395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AEDE521-8A7A-4F74-9337-2AAF56570CD1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8228883" cy="3098780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2869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02BA210-377F-40B6-BC83-21E5F682E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544" y="1132990"/>
            <a:ext cx="4040188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28694F-11C9-4083-A0AB-0F2262CAD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619676"/>
            <a:ext cx="4040188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EB188F0A-06CB-4C4E-BFA8-582E29129C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6" y="1132990"/>
            <a:ext cx="4041775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40FDEFA2-BA6F-4322-B58B-B7A922CFAA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6" y="1619676"/>
            <a:ext cx="4041775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59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F24621-FF5E-4367-89ED-1FF4EF021AB5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7E85232-B652-47BC-958F-0947FF5F825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60AFD54-680E-4610-81B9-27342515F34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A419A9B-D55F-47E0-B812-995EF37E865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2A631C-B692-4940-9EA9-5F6D3B36DF0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F11B3A8-69B0-4A8B-B70F-FBF8ABAD74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55D75FA-CEFA-4526-B11A-E0FAA3B36686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5251757-8055-4E8E-A601-736A653A366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2CCE245-C580-41A4-8461-A65EB4A208F4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59C2914-E6CC-4ADB-9AEF-D358FAF04227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2DF30C-A907-46B6-9318-E82A75F471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B6AD21BD-1F8B-4D6D-9EF7-775AF8162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831D46F-B6B2-4EFF-AF90-10F02E8E906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BB4535E-33EE-46FE-B34A-E1CAE8458A8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DB2EFDB-762C-4AC2-821F-20E807C3237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317F32-CA1E-4F18-BB57-446E87F2ED6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82F5FE4-1C10-46CE-B0E7-02E7A868578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CB6276D1-642D-4614-82A4-F43D10698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6" r:id="rId3"/>
    <p:sldLayoutId id="2147483699" r:id="rId4"/>
    <p:sldLayoutId id="2147483700" r:id="rId5"/>
    <p:sldLayoutId id="2147483690" r:id="rId6"/>
    <p:sldLayoutId id="2147483691" r:id="rId7"/>
    <p:sldLayoutId id="2147483685" r:id="rId8"/>
    <p:sldLayoutId id="2147483684" r:id="rId9"/>
    <p:sldLayoutId id="2147483687" r:id="rId10"/>
    <p:sldLayoutId id="2147483688" r:id="rId11"/>
    <p:sldLayoutId id="2147483689" r:id="rId12"/>
    <p:sldLayoutId id="2147483701" r:id="rId13"/>
    <p:sldLayoutId id="2147483702" r:id="rId14"/>
    <p:sldLayoutId id="2147483704" r:id="rId15"/>
    <p:sldLayoutId id="2147483706" r:id="rId16"/>
    <p:sldLayoutId id="2147483707" r:id="rId17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lasticinehouse.com/how-to-build-pier-shed-foundation/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vgsilh.com/image/97849.htm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ixabay.com/en/graph-pie-chart-business-finance-963016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mailto:lmckenzie@gevityinc.com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icpedia.org/handwriting/c/challenge.html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populate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elearning.ontariohealth.ca/login/index.php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builder.nlm.nih.gov/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build.fhir.org/ig/HL7/sdc/Questionnaire-questionnaire-sdc-test-fhirpath-prepop-candexpr.json.html" TargetMode="Externa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s-thank-you-message-grateful-1314887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fhirpath-lab.com/Questionnaire/tester" TargetMode="Externa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StructureDefinition-sdc-questionnaire-sourceQueries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StructureMap-QuestionnairePopulationTransform.html" TargetMode="External"/><Relationship Id="rId2" Type="http://schemas.openxmlformats.org/officeDocument/2006/relationships/hyperlink" Target="https://build.fhir.org/ig/HL7/sdc/Questionnaire-questionnaire-sdc-test-fhirpath-prepop-source-query.json.html" TargetMode="Externa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vectors/check-mark-check-box-green-mark-303498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cqframework/cqf-us/Library-MNACInitialExpressions.html" TargetMode="External"/><Relationship Id="rId2" Type="http://schemas.openxmlformats.org/officeDocument/2006/relationships/hyperlink" Target="https://build.fhir.org/ig/cqframework/cqf-us/Questionnaire-MNACQuestionnaire.json.html" TargetMode="Externa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vectors/check-mark-check-box-green-mark-303498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v/sdc" TargetMode="External"/><Relationship Id="rId7" Type="http://schemas.openxmlformats.org/officeDocument/2006/relationships/image" Target="../media/image27.png"/><Relationship Id="rId2" Type="http://schemas.openxmlformats.org/officeDocument/2006/relationships/hyperlink" Target="mailto:lloyd@dogwoodhealthconsulting.com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s://chat.fhir.org/#narrow/channel/179255-questionnair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arget-dart-aim-success-goal-1414775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editor/6698208975/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A55B74-6F49-9F22-9178-DE37CD82D0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4075" y="4603166"/>
            <a:ext cx="4057650" cy="207749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Lloyd McKenzie | February 2025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65F639-6FEA-A56A-8782-FB04C81D81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4075" y="2756496"/>
            <a:ext cx="4057650" cy="207749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Population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7F09CA-AAA3-4BE6-D1C9-77D304F05A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75" y="2263771"/>
            <a:ext cx="4383157" cy="182807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Structured Data Capture (SDC)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57EB45-C247-3B54-4921-3BF1D56F9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580" y="4601608"/>
            <a:ext cx="130492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68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23D5A-DD71-490D-BB66-F1E6948DF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Population pre-requisites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D71FC-8C6C-4E9B-9EB6-73FEE77D9E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800" dirty="0"/>
              <a:t>Requires:</a:t>
            </a:r>
          </a:p>
          <a:p>
            <a:pPr lvl="1"/>
            <a:r>
              <a:rPr lang="en-AU" sz="2400" dirty="0">
                <a:ea typeface="ヒラギノ角ゴ Pro W3"/>
              </a:rPr>
              <a:t>Context/source (FHIR)</a:t>
            </a:r>
          </a:p>
          <a:p>
            <a:pPr lvl="2"/>
            <a:r>
              <a:rPr lang="en-AU" sz="2400" dirty="0"/>
              <a:t>Consistent profiles</a:t>
            </a:r>
          </a:p>
          <a:p>
            <a:pPr lvl="1"/>
            <a:r>
              <a:rPr lang="en-AU" sz="2400" dirty="0">
                <a:ea typeface="ヒラギノ角ゴ Pro W3"/>
              </a:rPr>
              <a:t>Mapping</a:t>
            </a:r>
            <a:endParaRPr lang="en-AU" sz="2400" dirty="0"/>
          </a:p>
          <a:p>
            <a:pPr lvl="1"/>
            <a:r>
              <a:rPr lang="en-AU" sz="2400" dirty="0">
                <a:ea typeface="ヒラギノ角ゴ Pro W3"/>
              </a:rPr>
              <a:t>Processing engine</a:t>
            </a:r>
          </a:p>
          <a:p>
            <a:pPr lvl="1"/>
            <a:r>
              <a:rPr lang="en-AU" sz="2400" dirty="0">
                <a:ea typeface="ヒラギノ角ゴ Pro W3"/>
              </a:rPr>
              <a:t>Knowledge of source structures</a:t>
            </a:r>
            <a:br>
              <a:rPr lang="en-AU" sz="2400" dirty="0"/>
            </a:br>
            <a:r>
              <a:rPr lang="en-AU" sz="2400" dirty="0">
                <a:ea typeface="ヒラギノ角ゴ Pro W3"/>
              </a:rPr>
              <a:t>(particularly profiled scope)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202741-9B1F-457C-8F7B-50FD721D38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pic>
        <p:nvPicPr>
          <p:cNvPr id="6" name="Picture 5" descr="Several concrete pillars in the dirt&#10;&#10;Description automatically generated">
            <a:extLst>
              <a:ext uri="{FF2B5EF4-FFF2-40B4-BE49-F238E27FC236}">
                <a16:creationId xmlns:a16="http://schemas.microsoft.com/office/drawing/2014/main" id="{6477A4E5-78B3-704F-5752-F7DC0FEEF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51726" y="1543574"/>
            <a:ext cx="3391519" cy="180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24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5BF77-B34D-7E6E-0CBE-CD7CD9FE1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modes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F680F-5070-5A8E-5C21-C0FCB4C9B1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006681" cy="1411057"/>
          </a:xfrm>
        </p:spPr>
        <p:txBody>
          <a:bodyPr/>
          <a:lstStyle/>
          <a:p>
            <a:r>
              <a:rPr lang="en-US" dirty="0"/>
              <a:t>Full population</a:t>
            </a:r>
          </a:p>
          <a:p>
            <a:r>
              <a:rPr lang="en-US" dirty="0"/>
              <a:t>Choice selection</a:t>
            </a:r>
          </a:p>
          <a:p>
            <a:r>
              <a:rPr lang="en-US" dirty="0"/>
              <a:t>Answer context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992ABF-0B8F-2C38-C429-2102FFCA22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9F815E-4582-BC8F-B28D-22DB3C3DAA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8F174F-AB32-1F49-DCD2-E73A7C03F414}"/>
              </a:ext>
            </a:extLst>
          </p:cNvPr>
          <p:cNvGrpSpPr/>
          <p:nvPr/>
        </p:nvGrpSpPr>
        <p:grpSpPr>
          <a:xfrm>
            <a:off x="4569056" y="249478"/>
            <a:ext cx="3330430" cy="923330"/>
            <a:chOff x="4194495" y="1526796"/>
            <a:chExt cx="3330430" cy="92333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1ECB95E-5C19-C905-3A89-404855D8555C}"/>
                </a:ext>
              </a:extLst>
            </p:cNvPr>
            <p:cNvSpPr txBox="1"/>
            <p:nvPr/>
          </p:nvSpPr>
          <p:spPr>
            <a:xfrm>
              <a:off x="4194495" y="1526796"/>
              <a:ext cx="3330430" cy="9233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1. First name: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Lloyd</a:t>
              </a:r>
            </a:p>
            <a:p>
              <a:r>
                <a:rPr lang="en-US" dirty="0"/>
                <a:t>2. Last name: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McKenzie</a:t>
              </a:r>
            </a:p>
            <a:p>
              <a:r>
                <a:rPr lang="en-US" dirty="0"/>
                <a:t>3. Gender:	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male</a:t>
              </a:r>
              <a:endParaRPr lang="en-CA" sz="16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9539EB0-DF3A-A118-BBFF-E51A781DFA8A}"/>
                </a:ext>
              </a:extLst>
            </p:cNvPr>
            <p:cNvSpPr/>
            <p:nvPr/>
          </p:nvSpPr>
          <p:spPr>
            <a:xfrm>
              <a:off x="6006518" y="1619074"/>
              <a:ext cx="145968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3730362-F085-8C84-0011-17753B20796C}"/>
                </a:ext>
              </a:extLst>
            </p:cNvPr>
            <p:cNvSpPr/>
            <p:nvPr/>
          </p:nvSpPr>
          <p:spPr>
            <a:xfrm>
              <a:off x="6006518" y="1893114"/>
              <a:ext cx="145968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765C4B2-645D-879D-CC60-6A9FC97E4037}"/>
                </a:ext>
              </a:extLst>
            </p:cNvPr>
            <p:cNvSpPr/>
            <p:nvPr/>
          </p:nvSpPr>
          <p:spPr>
            <a:xfrm>
              <a:off x="6006518" y="2175543"/>
              <a:ext cx="88084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E6B5820-799B-BB8E-5104-2CACF7E14B27}"/>
              </a:ext>
            </a:extLst>
          </p:cNvPr>
          <p:cNvGrpSpPr/>
          <p:nvPr/>
        </p:nvGrpSpPr>
        <p:grpSpPr>
          <a:xfrm>
            <a:off x="4572000" y="1287458"/>
            <a:ext cx="4169328" cy="2335215"/>
            <a:chOff x="4572000" y="1245513"/>
            <a:chExt cx="4169328" cy="233521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836F30-7956-A64C-808F-A09A0F0F0F26}"/>
                </a:ext>
              </a:extLst>
            </p:cNvPr>
            <p:cNvSpPr/>
            <p:nvPr/>
          </p:nvSpPr>
          <p:spPr>
            <a:xfrm>
              <a:off x="6417579" y="1971413"/>
              <a:ext cx="2223082" cy="1173390"/>
            </a:xfrm>
            <a:prstGeom prst="rect">
              <a:avLst/>
            </a:prstGeom>
            <a:ln w="63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600" dirty="0"/>
                <a:t>Current meds: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Amlodipine besylate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Atorvastatin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Hydrocortisone cream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Loratadine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CC44EFD-05BA-A4BF-99B4-3A802FE604A0}"/>
                </a:ext>
              </a:extLst>
            </p:cNvPr>
            <p:cNvSpPr/>
            <p:nvPr/>
          </p:nvSpPr>
          <p:spPr>
            <a:xfrm>
              <a:off x="6417579" y="2247030"/>
              <a:ext cx="2223081" cy="1115736"/>
            </a:xfrm>
            <a:prstGeom prst="rect">
              <a:avLst/>
            </a:prstGeom>
            <a:solidFill>
              <a:srgbClr val="99CCFF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D4A9776-0F5C-E769-3698-326A3EFCE2A7}"/>
                </a:ext>
              </a:extLst>
            </p:cNvPr>
            <p:cNvSpPr/>
            <p:nvPr/>
          </p:nvSpPr>
          <p:spPr>
            <a:xfrm>
              <a:off x="4652890" y="1324879"/>
              <a:ext cx="3606727" cy="225584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/>
                <a:t>24. Please list potentially relevant concomitant medications:</a:t>
              </a:r>
            </a:p>
            <a:p>
              <a:pPr defTabSz="382588"/>
              <a:endParaRPr lang="en-US" sz="1600" u="sng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Atorvastatin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Tylenol		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			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				</a:t>
              </a:r>
            </a:p>
            <a:p>
              <a:endParaRPr lang="en-CA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FF094D6-3589-ACBC-3E7F-973B206B205D}"/>
                </a:ext>
              </a:extLst>
            </p:cNvPr>
            <p:cNvSpPr/>
            <p:nvPr/>
          </p:nvSpPr>
          <p:spPr>
            <a:xfrm>
              <a:off x="4725447" y="2029066"/>
              <a:ext cx="1551963" cy="1333699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184F159-6A21-BCF0-B263-D276DA1DF896}"/>
                </a:ext>
              </a:extLst>
            </p:cNvPr>
            <p:cNvSpPr/>
            <p:nvPr/>
          </p:nvSpPr>
          <p:spPr>
            <a:xfrm>
              <a:off x="4572000" y="1245513"/>
              <a:ext cx="4169328" cy="2193974"/>
            </a:xfrm>
            <a:prstGeom prst="rect">
              <a:avLst/>
            </a:prstGeom>
            <a:noFill/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>
                <a:ln w="9525">
                  <a:solidFill>
                    <a:schemeClr val="tx1"/>
                  </a:solidFill>
                </a:ln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BF5EFE-3196-FB23-9A25-5E826F246067}"/>
              </a:ext>
            </a:extLst>
          </p:cNvPr>
          <p:cNvGrpSpPr/>
          <p:nvPr/>
        </p:nvGrpSpPr>
        <p:grpSpPr>
          <a:xfrm>
            <a:off x="4569056" y="3595314"/>
            <a:ext cx="4172272" cy="1077218"/>
            <a:chOff x="4194495" y="1526796"/>
            <a:chExt cx="4172272" cy="107721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D030E9B-2828-B4AC-34E1-551EE74737D2}"/>
                </a:ext>
              </a:extLst>
            </p:cNvPr>
            <p:cNvSpPr txBox="1"/>
            <p:nvPr/>
          </p:nvSpPr>
          <p:spPr>
            <a:xfrm>
              <a:off x="4194495" y="1526796"/>
              <a:ext cx="4172272" cy="107721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37. Has the patient had similar procedures in the past?</a:t>
              </a:r>
            </a:p>
            <a:p>
              <a:endParaRPr lang="en-US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Click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to see list of past procedures</a:t>
              </a:r>
              <a:endParaRPr lang="en-CA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8F7DA06-5B4D-958C-F657-3C4C838B052E}"/>
                </a:ext>
              </a:extLst>
            </p:cNvPr>
            <p:cNvSpPr/>
            <p:nvPr/>
          </p:nvSpPr>
          <p:spPr>
            <a:xfrm>
              <a:off x="6795083" y="1883960"/>
              <a:ext cx="502743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92459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A03CB-BDD7-1081-C3B5-448270710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E1EB69-A420-CF35-1F80-85BE25BA6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825C1E-64EF-BECA-D12F-64E7951909A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9801F8-8153-A1E8-ED8C-FD50D7E0DD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12</a:t>
            </a:fld>
            <a:endParaRPr lang="en-US" alt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6E57884-8788-19E6-5544-1A0BE69A4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193758" y="696286"/>
            <a:ext cx="3215977" cy="346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624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F2D3A-8516-A4E4-7132-FD31A9795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F1C4-7AF0-9E83-E324-60263007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9CC07-153F-1EAD-F5EC-E8CC6D1066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b="1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16A7F2-883D-7F9F-BC3E-86EB2CB4BD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870039-578C-2FF3-C6DC-3D965FA631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13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DAFB45-330D-E5B0-7C47-E7A4806D0095}"/>
              </a:ext>
            </a:extLst>
          </p:cNvPr>
          <p:cNvSpPr txBox="1"/>
          <p:nvPr/>
        </p:nvSpPr>
        <p:spPr>
          <a:xfrm>
            <a:off x="4728447" y="1357310"/>
            <a:ext cx="38011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Works with all population approaches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take longer before form is available to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issues accessing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Can’t leverage answers to questions as part of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3035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BA852-864B-4504-8EFB-3319C1123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5E788-234C-A237-FCA2-581155CC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6CA86-227A-B180-D4F0-32ABF61FC5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b="1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A3236E-4630-19DA-C87C-788B1CADE6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DCA8A-4A6A-DDE4-20BF-7A688A0D1D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14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502E7-BCFD-4475-3340-CF719E6249B4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Can’t use </a:t>
            </a:r>
            <a:r>
              <a:rPr lang="en-US" dirty="0" err="1"/>
              <a:t>StructureMap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Faster to initial form display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issues accessing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leverage answers to questions as part of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approach that works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23441224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360BD-8849-3BB7-9C26-4683FD6FE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9EF35-E847-4C1A-177A-FDE51D37F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9FA680-B2FE-0CED-54B1-6A1F4F60B5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b="1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FD063-93FA-962A-DC2E-4926E8F410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28127E-B0F0-2F0B-E619-2EC259166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BDF854-6B8C-B626-18DC-E73C39B555A9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 population only, but slower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</a:t>
            </a:r>
            <a:r>
              <a:rPr lang="en-US"/>
              <a:t>data access beyond context resources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3864921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4DED9-A9CE-036F-8C41-1E1AD3A29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E5F13-C168-6FD9-9ACE-A54A11239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E4E3D-8DCC-C28E-AF53-7EFBA06EB0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b="1" dirty="0"/>
              <a:t>Remote - $</a:t>
            </a:r>
            <a:r>
              <a:rPr lang="en-US" b="1" dirty="0" err="1"/>
              <a:t>populateHtml</a:t>
            </a:r>
            <a:endParaRPr lang="en-US" b="1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D7B36D-BEDA-4437-F5A4-5D8A5C5E9D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186FB4-1411-7CF7-787C-30A90A889A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16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840D75-D934-66FF-3466-A467D168FC98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 population only, but slower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data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Client must support HTML forms (and trust active content)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No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2286369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DA6FF-AFCB-E599-C3C0-66857824D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4991D-2E91-BB5A-57A7-18B5613C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CD2D1-707F-461D-B38D-49984BE495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b="1" dirty="0"/>
              <a:t>Remote - $</a:t>
            </a:r>
            <a:r>
              <a:rPr lang="en-US" b="1" dirty="0" err="1"/>
              <a:t>populateLink</a:t>
            </a:r>
            <a:endParaRPr lang="en-US" b="1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5DC4FD-7A4D-C1D0-BF7B-27812EAF3C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AF7685-3743-CDCC-4399-40CCFDDB43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17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201128-FF1B-79FD-1406-718817847383}"/>
              </a:ext>
            </a:extLst>
          </p:cNvPr>
          <p:cNvSpPr txBox="1"/>
          <p:nvPr/>
        </p:nvSpPr>
        <p:spPr>
          <a:xfrm>
            <a:off x="4728447" y="1357310"/>
            <a:ext cx="38011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theory can do continuous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data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Minimal work for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No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3343131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73880-474D-EDE8-2952-E976B7D8D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27EA0-1E38-61EF-BFC2-A38BA7D68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35CCE-8E68-CFF7-B06B-C67BA4D07E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b="1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1587EB-F567-355D-E7E7-6FEDAAF5B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252EE5-CBEE-F787-3CFC-7F58985105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89615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9287-A69C-3756-191F-CD7BAA052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data challenges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67E8E-2BFE-8581-66AC-AAE9A548BE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 may not be discoverable</a:t>
            </a:r>
          </a:p>
          <a:p>
            <a:r>
              <a:rPr lang="en-US" dirty="0"/>
              <a:t>Data may be inconsistent</a:t>
            </a:r>
          </a:p>
          <a:p>
            <a:r>
              <a:rPr lang="en-US" dirty="0"/>
              <a:t>Data may not map easily to answer syntax</a:t>
            </a:r>
          </a:p>
          <a:p>
            <a:r>
              <a:rPr lang="en-US" dirty="0"/>
              <a:t>Data may change before submission</a:t>
            </a:r>
          </a:p>
          <a:p>
            <a:r>
              <a:rPr lang="en-US" dirty="0"/>
              <a:t>Data may be wrong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72FA46-5A6E-326C-68D2-8532E1D26E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797271-CAC8-CE88-DCC2-FC83F08065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19</a:t>
            </a:fld>
            <a:endParaRPr lang="en-US" altLang="en-US" dirty="0"/>
          </a:p>
        </p:txBody>
      </p:sp>
      <p:pic>
        <p:nvPicPr>
          <p:cNvPr id="7" name="Picture 6" descr="A magnifying glass over a pie chart&#10;&#10;Description automatically generated">
            <a:extLst>
              <a:ext uri="{FF2B5EF4-FFF2-40B4-BE49-F238E27FC236}">
                <a16:creationId xmlns:a16="http://schemas.microsoft.com/office/drawing/2014/main" id="{AADC560A-829D-6A39-EA1A-39D3549441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829356" y="2571750"/>
            <a:ext cx="3013889" cy="205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59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60BE-5EFD-4D48-9D4F-7BA611A40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am 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28625-56DE-4E6D-944A-39B2939B56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Name: Lloyd McKenzie</a:t>
            </a:r>
          </a:p>
          <a:p>
            <a:r>
              <a:rPr lang="en-US" dirty="0"/>
              <a:t>Company: Dogwood Health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One of FHIR’s 3 initial editors</a:t>
            </a:r>
          </a:p>
          <a:p>
            <a:pPr lvl="1"/>
            <a:r>
              <a:rPr lang="en-US" dirty="0"/>
              <a:t>Co-chair FHIR-Infrastructure, past chair FHIR Management Group</a:t>
            </a:r>
          </a:p>
          <a:p>
            <a:pPr lvl="1"/>
            <a:r>
              <a:rPr lang="en-US" dirty="0"/>
              <a:t>HL7 Fellow</a:t>
            </a:r>
          </a:p>
          <a:p>
            <a:pPr lvl="1"/>
            <a:r>
              <a:rPr lang="en-US" dirty="0"/>
              <a:t>Lead for both the ONC and international FHIR SDC projects</a:t>
            </a:r>
          </a:p>
          <a:p>
            <a:pPr lvl="1"/>
            <a:r>
              <a:rPr lang="en-US" dirty="0">
                <a:hlinkClick r:id="rId2"/>
              </a:rPr>
              <a:t>lloyd@dogwoodhealthconsulting.com</a:t>
            </a:r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0A3FA-C98F-470C-B249-AC7AFCD548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dirty="0"/>
              <a:t>© 2025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33324-D520-44D6-BABD-140673A5B9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pic>
        <p:nvPicPr>
          <p:cNvPr id="8" name="Picture 7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549034C7-C9A0-4642-B53B-ACAA4B927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300" y="597142"/>
            <a:ext cx="2042891" cy="204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36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80644F3-3431-87C4-7E35-AD94814F1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599447" y="350612"/>
            <a:ext cx="2417342" cy="16115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9F8BC2-3696-38DF-8929-E50B5EA7B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population challenges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A186E-92C4-2118-2B81-783BB42084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Form filler needs data access – to everything?</a:t>
            </a:r>
          </a:p>
          <a:p>
            <a:r>
              <a:rPr lang="en-US" dirty="0"/>
              <a:t>Query load is potentially high</a:t>
            </a:r>
          </a:p>
          <a:p>
            <a:r>
              <a:rPr lang="en-US" dirty="0"/>
              <a:t>Possible lag in rendering form for entry</a:t>
            </a:r>
          </a:p>
          <a:p>
            <a:r>
              <a:rPr lang="en-US" dirty="0"/>
              <a:t>Maintaining population logic may be a lot </a:t>
            </a:r>
            <a:r>
              <a:rPr lang="en-US"/>
              <a:t>of work</a:t>
            </a:r>
          </a:p>
          <a:p>
            <a:r>
              <a:rPr lang="en-US" dirty="0"/>
              <a:t>Queries</a:t>
            </a:r>
            <a:r>
              <a:rPr lang="en-US"/>
              <a:t> should ideally filter to only what’s needed, but supported search params may not work well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2BD3B4-EF48-D113-05CB-D78DB9F5AF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50553B-1189-0E40-D413-1F0CE85038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865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128AD-6DD6-2170-BA94-3B787D72F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thoughts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DF0C60-B5D1-0726-B207-FC92C0FA87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Population doesn’t have to be patient-centric</a:t>
            </a:r>
          </a:p>
          <a:p>
            <a:r>
              <a:rPr lang="en-US" sz="1800" dirty="0"/>
              <a:t>Population</a:t>
            </a:r>
            <a:r>
              <a:rPr lang="en-US" sz="1800"/>
              <a:t> can come from sources other than REST – e.g. IPS</a:t>
            </a:r>
            <a:endParaRPr lang="en-US" sz="1800" dirty="0"/>
          </a:p>
          <a:p>
            <a:r>
              <a:rPr lang="en-US" sz="1800"/>
              <a:t>Subject </a:t>
            </a:r>
            <a:r>
              <a:rPr lang="en-US" sz="1800" dirty="0"/>
              <a:t>can change within the Questionnaire</a:t>
            </a:r>
          </a:p>
          <a:p>
            <a:r>
              <a:rPr lang="en-US" sz="1800" dirty="0"/>
              <a:t>Population </a:t>
            </a:r>
            <a:r>
              <a:rPr lang="en-US" sz="1800" b="1" dirty="0"/>
              <a:t>does</a:t>
            </a:r>
            <a:r>
              <a:rPr lang="en-US" sz="1800" dirty="0"/>
              <a:t> require a context of some sort</a:t>
            </a:r>
          </a:p>
          <a:p>
            <a:r>
              <a:rPr lang="en-US" sz="1800" dirty="0"/>
              <a:t>Sometimes you don’t want to populate even if there’s existing data</a:t>
            </a:r>
          </a:p>
          <a:p>
            <a:r>
              <a:rPr lang="en-US" sz="1800" dirty="0"/>
              <a:t>For initial population, it may make sense to populate elements that aren’t yet enabled</a:t>
            </a:r>
          </a:p>
          <a:p>
            <a:r>
              <a:rPr lang="en-US" sz="1800" dirty="0"/>
              <a:t>Use</a:t>
            </a:r>
            <a:r>
              <a:rPr lang="en-US" sz="1800"/>
              <a:t> caution with populating read-only or hidden elements</a:t>
            </a:r>
            <a:endParaRPr lang="en-US" sz="1800" dirty="0"/>
          </a:p>
          <a:p>
            <a:r>
              <a:rPr lang="en-US" sz="1800"/>
              <a:t>Not </a:t>
            </a:r>
            <a:r>
              <a:rPr lang="en-US" sz="1800" dirty="0"/>
              <a:t>all form fillers will support the same capabilities</a:t>
            </a:r>
            <a:endParaRPr lang="en-CA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CC8022-9DA9-F199-67B9-CBE9C3B8DB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5EA0DD-181B-FDAB-1C16-90C6820AF6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18351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A4363-E7B8-0F54-58A6-5824539C0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Maintaining population metadata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CB755-054A-FFE9-8246-DD37F30371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Those who author the questions may not be best to add population metadata</a:t>
            </a:r>
          </a:p>
          <a:p>
            <a:pPr lvl="1"/>
            <a:r>
              <a:rPr lang="en-US" dirty="0"/>
              <a:t>Look at ‘form derivation’ to allow injecting metadata in a downstream step</a:t>
            </a:r>
          </a:p>
          <a:p>
            <a:pPr lvl="1"/>
            <a:r>
              <a:rPr lang="en-US" dirty="0"/>
              <a:t>See Derived &amp; Modular forms module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4221AE-BB75-6268-6940-9CF7B6FB16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69060-96B8-5936-7590-2C565C22CF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5190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23D5A-DD71-490D-BB66-F1E6948DF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Current population options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8DB3B7-74EF-A58E-10A0-EFCE0B3691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26716" y="1357310"/>
            <a:ext cx="4816529" cy="3098780"/>
          </a:xfrm>
        </p:spPr>
        <p:txBody>
          <a:bodyPr/>
          <a:lstStyle/>
          <a:p>
            <a:r>
              <a:rPr lang="en-US" dirty="0"/>
              <a:t>Or combination there-of</a:t>
            </a:r>
          </a:p>
          <a:p>
            <a:pPr lvl="1"/>
            <a:r>
              <a:rPr lang="en-US" dirty="0"/>
              <a:t>Can’t combine </a:t>
            </a:r>
            <a:r>
              <a:rPr lang="en-US" dirty="0" err="1"/>
              <a:t>StructureMap</a:t>
            </a:r>
            <a:r>
              <a:rPr lang="en-US" dirty="0"/>
              <a:t>-based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D59860-0399-4E76-9C7A-BF7815E32A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DF5CB-127A-7FD6-3D8A-CCAEA8E0BDE4}"/>
              </a:ext>
            </a:extLst>
          </p:cNvPr>
          <p:cNvGrpSpPr/>
          <p:nvPr/>
        </p:nvGrpSpPr>
        <p:grpSpPr>
          <a:xfrm>
            <a:off x="614362" y="1357310"/>
            <a:ext cx="2440975" cy="2269256"/>
            <a:chOff x="3351512" y="1437122"/>
            <a:chExt cx="2440975" cy="226925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09AF622-7602-537A-ABFD-B9DD2354B17A}"/>
                </a:ext>
              </a:extLst>
            </p:cNvPr>
            <p:cNvGrpSpPr/>
            <p:nvPr/>
          </p:nvGrpSpPr>
          <p:grpSpPr>
            <a:xfrm>
              <a:off x="3351512" y="1437122"/>
              <a:ext cx="2440975" cy="477738"/>
              <a:chOff x="2063364" y="1195958"/>
              <a:chExt cx="2440975" cy="477738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7C327EE3-9D65-EDC2-6E2E-0AC72BF62CE4}"/>
                  </a:ext>
                </a:extLst>
              </p:cNvPr>
              <p:cNvSpPr/>
              <p:nvPr/>
            </p:nvSpPr>
            <p:spPr>
              <a:xfrm>
                <a:off x="2063364" y="1195958"/>
                <a:ext cx="2440975" cy="477738"/>
              </a:xfrm>
              <a:prstGeom prst="roundRect">
                <a:avLst>
                  <a:gd name="adj" fmla="val 10000"/>
                </a:avLst>
              </a:prstGeom>
              <a:ln w="190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7" name="Rectangle: Rounded Corners 4">
                <a:extLst>
                  <a:ext uri="{FF2B5EF4-FFF2-40B4-BE49-F238E27FC236}">
                    <a16:creationId xmlns:a16="http://schemas.microsoft.com/office/drawing/2014/main" id="{C87169E0-1B85-FD03-DDBD-322551D92974}"/>
                  </a:ext>
                </a:extLst>
              </p:cNvPr>
              <p:cNvSpPr txBox="1"/>
              <p:nvPr/>
            </p:nvSpPr>
            <p:spPr>
              <a:xfrm>
                <a:off x="2077356" y="1209950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/>
                  <a:t>Observation-based</a:t>
                </a:r>
                <a:endParaRPr lang="en-CA" sz="1900" kern="1200" dirty="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DDD11E4-4252-7508-CEA8-1AE5F35579FE}"/>
                </a:ext>
              </a:extLst>
            </p:cNvPr>
            <p:cNvGrpSpPr/>
            <p:nvPr/>
          </p:nvGrpSpPr>
          <p:grpSpPr>
            <a:xfrm>
              <a:off x="3351512" y="2034294"/>
              <a:ext cx="2440975" cy="477738"/>
              <a:chOff x="2063364" y="1793130"/>
              <a:chExt cx="2440975" cy="477738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D538A6B5-D659-8F69-F99E-B84711359C9F}"/>
                  </a:ext>
                </a:extLst>
              </p:cNvPr>
              <p:cNvSpPr/>
              <p:nvPr/>
            </p:nvSpPr>
            <p:spPr>
              <a:xfrm>
                <a:off x="2063364" y="1793130"/>
                <a:ext cx="2440975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5" name="Rectangle: Rounded Corners 6">
                <a:extLst>
                  <a:ext uri="{FF2B5EF4-FFF2-40B4-BE49-F238E27FC236}">
                    <a16:creationId xmlns:a16="http://schemas.microsoft.com/office/drawing/2014/main" id="{9FF01E44-7139-1963-ED54-260EAFF38F55}"/>
                  </a:ext>
                </a:extLst>
              </p:cNvPr>
              <p:cNvSpPr txBox="1"/>
              <p:nvPr/>
            </p:nvSpPr>
            <p:spPr>
              <a:xfrm>
                <a:off x="2077356" y="1807122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FHIRPath</a:t>
                </a:r>
                <a:r>
                  <a:rPr lang="en-US" sz="1900" kern="1200" dirty="0"/>
                  <a:t>-based</a:t>
                </a:r>
                <a:endParaRPr lang="en-CA" sz="1900" kern="12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E310F4-7B70-39AD-8B97-44410550B712}"/>
                </a:ext>
              </a:extLst>
            </p:cNvPr>
            <p:cNvGrpSpPr/>
            <p:nvPr/>
          </p:nvGrpSpPr>
          <p:grpSpPr>
            <a:xfrm>
              <a:off x="3351512" y="2631467"/>
              <a:ext cx="2440975" cy="477738"/>
              <a:chOff x="2063364" y="2390303"/>
              <a:chExt cx="2440975" cy="477738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50888CFB-D0A5-CCAF-4916-F6D25371DEED}"/>
                  </a:ext>
                </a:extLst>
              </p:cNvPr>
              <p:cNvSpPr/>
              <p:nvPr/>
            </p:nvSpPr>
            <p:spPr>
              <a:xfrm>
                <a:off x="2063364" y="2390303"/>
                <a:ext cx="2440975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3" name="Rectangle: Rounded Corners 8">
                <a:extLst>
                  <a:ext uri="{FF2B5EF4-FFF2-40B4-BE49-F238E27FC236}">
                    <a16:creationId xmlns:a16="http://schemas.microsoft.com/office/drawing/2014/main" id="{3631C27D-659B-1A02-DF5D-014204E65915}"/>
                  </a:ext>
                </a:extLst>
              </p:cNvPr>
              <p:cNvSpPr txBox="1"/>
              <p:nvPr/>
            </p:nvSpPr>
            <p:spPr>
              <a:xfrm>
                <a:off x="2077356" y="2404295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StructureMap</a:t>
                </a:r>
                <a:r>
                  <a:rPr lang="en-US" sz="1900" kern="1200" dirty="0"/>
                  <a:t>-based</a:t>
                </a:r>
                <a:endParaRPr lang="en-CA" sz="1900" kern="1200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F0A6D22-3164-C6D4-27A6-A57DA351342D}"/>
                </a:ext>
              </a:extLst>
            </p:cNvPr>
            <p:cNvGrpSpPr/>
            <p:nvPr/>
          </p:nvGrpSpPr>
          <p:grpSpPr>
            <a:xfrm>
              <a:off x="3351512" y="3228640"/>
              <a:ext cx="2440975" cy="477738"/>
              <a:chOff x="2063364" y="2987476"/>
              <a:chExt cx="764381" cy="477738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56248E5F-8463-F6A6-AB22-751E4D6F4DE9}"/>
                  </a:ext>
                </a:extLst>
              </p:cNvPr>
              <p:cNvSpPr/>
              <p:nvPr/>
            </p:nvSpPr>
            <p:spPr>
              <a:xfrm>
                <a:off x="2063364" y="2987476"/>
                <a:ext cx="764381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C48166FE-BE24-A374-C0D8-C33E2243FD41}"/>
                  </a:ext>
                </a:extLst>
              </p:cNvPr>
              <p:cNvSpPr txBox="1"/>
              <p:nvPr/>
            </p:nvSpPr>
            <p:spPr>
              <a:xfrm>
                <a:off x="2077356" y="3001468"/>
                <a:ext cx="736397" cy="449754"/>
              </a:xfrm>
              <a:prstGeom prst="rect">
                <a:avLst/>
              </a:prstGeom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/>
                  <a:t>CQL</a:t>
                </a:r>
                <a:endParaRPr lang="en-CA" sz="1900" kern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0728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EE80F2-E551-1FB3-B881-E4F44DEC1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in the SDC Spec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997C32-2ED6-21A0-8EFE-3094FB53FA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A234E-1D68-C869-880B-1FA12FF1E0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24</a:t>
            </a:fld>
            <a:endParaRPr lang="en-US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689918-F1F2-A968-F0B9-160212E2C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385" y="909109"/>
            <a:ext cx="2172003" cy="37152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6AF04C-7D1D-CD2B-AC7C-9B0F5336A348}"/>
              </a:ext>
            </a:extLst>
          </p:cNvPr>
          <p:cNvSpPr txBox="1"/>
          <p:nvPr/>
        </p:nvSpPr>
        <p:spPr>
          <a:xfrm>
            <a:off x="6233020" y="988306"/>
            <a:ext cx="217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Link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621829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391BD-3879-3D8C-68FD-4A2F72450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75D54E-7191-D448-5395-C5E47E9B52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4C006-0DCE-CE03-98A0-FFF6B64631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25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B97091C-BEF3-FF65-F488-08D2235222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2635588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81385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C738A-CB7E-E298-6BBE-78247EF90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81F8D-58BA-1442-767F-F23C66B30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Observation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6B300-018E-20D4-E592-A5CD44877B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600" dirty="0"/>
              <a:t>Low flexibility of Questionnaire structure in mapping</a:t>
            </a:r>
          </a:p>
          <a:p>
            <a:r>
              <a:rPr lang="en-AU" sz="1600" dirty="0"/>
              <a:t>Source</a:t>
            </a:r>
          </a:p>
          <a:p>
            <a:pPr lvl="1"/>
            <a:r>
              <a:rPr lang="en-AU" sz="1400" dirty="0"/>
              <a:t>Context may be provided in parameter, or SMART</a:t>
            </a:r>
          </a:p>
          <a:p>
            <a:pPr lvl="1"/>
            <a:r>
              <a:rPr lang="en-AU" sz="1400" dirty="0" err="1"/>
              <a:t>Item.code</a:t>
            </a:r>
            <a:r>
              <a:rPr lang="en-AU" sz="1400" dirty="0"/>
              <a:t> for LOINC/SNOMED/other to search</a:t>
            </a:r>
          </a:p>
          <a:p>
            <a:pPr lvl="1"/>
            <a:r>
              <a:rPr lang="en-AU" sz="1400" dirty="0"/>
              <a:t>Extension questionnaire-</a:t>
            </a:r>
            <a:r>
              <a:rPr lang="en-AU" sz="1400" dirty="0" err="1"/>
              <a:t>observationLinkPeriod</a:t>
            </a:r>
            <a:r>
              <a:rPr lang="en-AU" sz="1400" dirty="0"/>
              <a:t> to define range to check for last observation to read</a:t>
            </a:r>
          </a:p>
          <a:p>
            <a:r>
              <a:rPr lang="en-AU" sz="1600" dirty="0"/>
              <a:t>Mapping</a:t>
            </a:r>
          </a:p>
          <a:p>
            <a:pPr lvl="1"/>
            <a:r>
              <a:rPr lang="en-AU" sz="1400" dirty="0" err="1"/>
              <a:t>Item.code</a:t>
            </a:r>
            <a:r>
              <a:rPr lang="en-AU" sz="1400" dirty="0"/>
              <a:t> for LOINC/SNOMED/other for the values to be extracted from the observation</a:t>
            </a:r>
          </a:p>
          <a:p>
            <a:pPr lvl="1"/>
            <a:r>
              <a:rPr lang="en-AU" sz="1400" dirty="0"/>
              <a:t>Groups can be used for extracting observation components</a:t>
            </a:r>
          </a:p>
          <a:p>
            <a:pPr lvl="1"/>
            <a:r>
              <a:rPr lang="en-AU" sz="1400" dirty="0"/>
              <a:t>If the system understands that </a:t>
            </a:r>
            <a:r>
              <a:rPr lang="en-AU" sz="1400" dirty="0" err="1"/>
              <a:t>codings</a:t>
            </a:r>
            <a:r>
              <a:rPr lang="en-AU" sz="1400" dirty="0"/>
              <a:t> like LOINC 21112-8 is </a:t>
            </a:r>
            <a:r>
              <a:rPr lang="en-AU" sz="1400" dirty="0" err="1"/>
              <a:t>patient.birthDate</a:t>
            </a:r>
            <a:r>
              <a:rPr lang="en-AU" sz="1400" dirty="0"/>
              <a:t>, then it may extract data like this also</a:t>
            </a:r>
          </a:p>
        </p:txBody>
      </p:sp>
      <p:pic>
        <p:nvPicPr>
          <p:cNvPr id="9" name="Picture Placeholder 38">
            <a:extLst>
              <a:ext uri="{FF2B5EF4-FFF2-40B4-BE49-F238E27FC236}">
                <a16:creationId xmlns:a16="http://schemas.microsoft.com/office/drawing/2014/main" id="{1AD7C0B1-10EF-F292-7DE8-415CC743B0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32" b="4132"/>
          <a:stretch>
            <a:fillRect/>
          </a:stretch>
        </p:blipFill>
        <p:spPr>
          <a:xfrm>
            <a:off x="7237548" y="836899"/>
            <a:ext cx="1440872" cy="13220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B8F929E9-9BE1-436A-7A73-F45B9F8DE244}"/>
              </a:ext>
            </a:extLst>
          </p:cNvPr>
          <p:cNvSpPr/>
          <p:nvPr/>
        </p:nvSpPr>
        <p:spPr>
          <a:xfrm rot="20250527">
            <a:off x="7135726" y="1462575"/>
            <a:ext cx="480767" cy="395926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2E865AC5-F855-9A8F-42A7-1BAD45A6C01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29171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2C4E8-8E90-0FB0-ECC7-EC34655FF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C89BBD-C933-0BD8-D136-3302B5304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890" y="0"/>
            <a:ext cx="5590221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106ADCB-335A-5791-1631-F622490A4AEA}"/>
              </a:ext>
            </a:extLst>
          </p:cNvPr>
          <p:cNvSpPr/>
          <p:nvPr/>
        </p:nvSpPr>
        <p:spPr>
          <a:xfrm>
            <a:off x="92643" y="3465208"/>
            <a:ext cx="8958714" cy="1569660"/>
          </a:xfrm>
          <a:prstGeom prst="rect">
            <a:avLst/>
          </a:prstGeom>
          <a:solidFill>
            <a:srgbClr val="F2F2F2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2F2F2"/>
                </a:highlight>
              </a:rPr>
              <a:t>During the pre-population stage, this is the query that could be produced to extract the data:</a:t>
            </a:r>
          </a:p>
          <a:p>
            <a:r>
              <a:rPr lang="en-US" sz="1200" dirty="0">
                <a:highlight>
                  <a:srgbClr val="F2F2F2"/>
                </a:highlight>
              </a:rPr>
              <a:t>(assuming that the date of 3 months ago was 2020-06-02)</a:t>
            </a:r>
            <a:endParaRPr lang="en-AU" sz="1200" dirty="0">
              <a:highlight>
                <a:srgbClr val="F2F2F2"/>
              </a:highlight>
            </a:endParaRPr>
          </a:p>
          <a:p>
            <a:r>
              <a:rPr lang="fr-FR" sz="1200" dirty="0">
                <a:highlight>
                  <a:srgbClr val="F2F2F2"/>
                </a:highlight>
              </a:rPr>
              <a:t>[base]?</a:t>
            </a:r>
            <a:r>
              <a:rPr lang="fr-FR" sz="1200" dirty="0" err="1">
                <a:highlight>
                  <a:srgbClr val="F2F2F2"/>
                </a:highlight>
              </a:rPr>
              <a:t>Observation?subject</a:t>
            </a:r>
            <a:r>
              <a:rPr lang="fr-FR" sz="1200" dirty="0">
                <a:highlight>
                  <a:srgbClr val="F2F2F2"/>
                </a:highlight>
              </a:rPr>
              <a:t>=[questionnaire </a:t>
            </a:r>
            <a:r>
              <a:rPr lang="fr-FR" sz="1200" dirty="0" err="1">
                <a:highlight>
                  <a:srgbClr val="F2F2F2"/>
                </a:highlight>
              </a:rPr>
              <a:t>response</a:t>
            </a:r>
            <a:r>
              <a:rPr lang="fr-FR" sz="1200" dirty="0">
                <a:highlight>
                  <a:srgbClr val="F2F2F2"/>
                </a:highlight>
              </a:rPr>
              <a:t> </a:t>
            </a:r>
            <a:r>
              <a:rPr lang="fr-FR" sz="1200" dirty="0" err="1">
                <a:highlight>
                  <a:srgbClr val="F2F2F2"/>
                </a:highlight>
              </a:rPr>
              <a:t>subject</a:t>
            </a:r>
            <a:r>
              <a:rPr lang="fr-FR" sz="1200" dirty="0">
                <a:highlight>
                  <a:srgbClr val="F2F2F2"/>
                </a:highlight>
              </a:rPr>
              <a:t> id]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&amp;code=http%3A//loinc.org|29463-7,http%3A//loinc.org|3141-9, http%3A//loinc.org|8341-0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</a:t>
            </a:r>
            <a:r>
              <a:rPr lang="fr-FR" sz="1200" dirty="0" err="1">
                <a:highlight>
                  <a:srgbClr val="F2F2F2"/>
                </a:highlight>
              </a:rPr>
              <a:t>status</a:t>
            </a:r>
            <a:r>
              <a:rPr lang="fr-FR" sz="1200">
                <a:highlight>
                  <a:srgbClr val="F2F2F2"/>
                </a:highlight>
              </a:rPr>
              <a:t>=final</a:t>
            </a:r>
            <a:endParaRPr lang="fr-FR" sz="1200" dirty="0">
              <a:highlight>
                <a:srgbClr val="F2F2F2"/>
              </a:highlight>
            </a:endParaRPr>
          </a:p>
          <a:p>
            <a:r>
              <a:rPr lang="fr-FR" sz="1200" dirty="0">
                <a:highlight>
                  <a:srgbClr val="F2F2F2"/>
                </a:highlight>
              </a:rPr>
              <a:t>	&amp;date=ge2020-06-02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&amp;_sort=-date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&amp;_count=1</a:t>
            </a:r>
          </a:p>
        </p:txBody>
      </p:sp>
    </p:spTree>
    <p:extLst>
      <p:ext uri="{BB962C8B-B14F-4D97-AF65-F5344CB8AC3E}">
        <p14:creationId xmlns:p14="http://schemas.microsoft.com/office/powerpoint/2010/main" val="100710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t shows how the period applies from the Questionnaire root down to group items and question items, with cases of inheritance, overriding, and items without codes">
            <a:extLst>
              <a:ext uri="{FF2B5EF4-FFF2-40B4-BE49-F238E27FC236}">
                <a16:creationId xmlns:a16="http://schemas.microsoft.com/office/drawing/2014/main" id="{D38C84E6-EF38-27E6-FF43-13635E8DE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313" y="0"/>
            <a:ext cx="71897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55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4C29-B367-66FF-8AC6-4DDF13766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Observation-based considerations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89BF1-D010-62BA-7BB8-80F9AB0189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Type conversion might be necessary</a:t>
            </a:r>
          </a:p>
          <a:p>
            <a:pPr lvl="1"/>
            <a:r>
              <a:rPr lang="en-US" dirty="0">
                <a:ea typeface="ヒラギノ角ゴ Pro W3"/>
              </a:rPr>
              <a:t>e.g. integer -&gt; quantity</a:t>
            </a:r>
          </a:p>
          <a:p>
            <a:r>
              <a:rPr lang="en-US" dirty="0"/>
              <a:t>Unit conversion may be necessary</a:t>
            </a:r>
          </a:p>
          <a:p>
            <a:r>
              <a:rPr lang="en-US" dirty="0"/>
              <a:t>Observations might not have a value</a:t>
            </a:r>
          </a:p>
          <a:p>
            <a:r>
              <a:rPr lang="en-US" dirty="0" err="1"/>
              <a:t>Observation.status</a:t>
            </a:r>
            <a:r>
              <a:rPr lang="en-US" dirty="0"/>
              <a:t> and focus must be checked</a:t>
            </a:r>
          </a:p>
          <a:p>
            <a:r>
              <a:rPr lang="en-US" dirty="0">
                <a:ea typeface="ヒラギノ角ゴ Pro W3"/>
              </a:rPr>
              <a:t>If a group item has a code, child questions can map to </a:t>
            </a:r>
            <a:r>
              <a:rPr lang="en-US" dirty="0" err="1">
                <a:ea typeface="ヒラギノ角ゴ Pro W3"/>
              </a:rPr>
              <a:t>hasMember</a:t>
            </a:r>
            <a:r>
              <a:rPr lang="en-US" dirty="0">
                <a:ea typeface="ヒラギノ角ゴ Pro W3"/>
              </a:rPr>
              <a:t> or components</a:t>
            </a:r>
            <a:endParaRPr lang="en-CA" dirty="0">
              <a:ea typeface="ヒラギノ角ゴ Pro W3"/>
            </a:endParaRPr>
          </a:p>
        </p:txBody>
      </p:sp>
    </p:spTree>
    <p:extLst>
      <p:ext uri="{BB962C8B-B14F-4D97-AF65-F5344CB8AC3E}">
        <p14:creationId xmlns:p14="http://schemas.microsoft.com/office/powerpoint/2010/main" val="3904758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presentation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ea typeface="ヒラギノ角ゴ Pro W3"/>
              </a:rPr>
              <a:t>Can be downloaded from the Ontario Health e-Learning site:</a:t>
            </a:r>
          </a:p>
          <a:p>
            <a:pPr lvl="1"/>
            <a:r>
              <a:rPr lang="en-CA" dirty="0">
                <a:ea typeface="ヒラギノ角ゴ Pro W3"/>
                <a:hlinkClick r:id="rId2"/>
              </a:rPr>
              <a:t>https://elearning.ontariohealth.ca/login/index.php</a:t>
            </a:r>
            <a:endParaRPr lang="en-CA" dirty="0">
              <a:ea typeface="ヒラギノ角ゴ Pro W3"/>
            </a:endParaRPr>
          </a:p>
          <a:p>
            <a:r>
              <a:rPr lang="en-US" dirty="0">
                <a:ea typeface="ヒラギノ角ゴ Pro W3"/>
              </a:rPr>
              <a:t>Is licensed for use under the Creative Commons, specifically:</a:t>
            </a:r>
          </a:p>
          <a:p>
            <a:pPr lvl="1"/>
            <a:r>
              <a:rPr lang="en-CA" dirty="0">
                <a:ea typeface="ヒラギノ角ゴ Pro W3"/>
                <a:hlinkClick r:id="rId3"/>
              </a:rPr>
              <a:t>Creative Commons Attribution 3.0 </a:t>
            </a:r>
            <a:r>
              <a:rPr lang="en-CA" dirty="0" err="1">
                <a:ea typeface="ヒラギノ角ゴ Pro W3"/>
                <a:hlinkClick r:id="rId3"/>
              </a:rPr>
              <a:t>Unported</a:t>
            </a:r>
            <a:r>
              <a:rPr lang="en-CA" dirty="0">
                <a:ea typeface="ヒラギノ角ゴ Pro W3"/>
                <a:hlinkClick r:id="rId3"/>
              </a:rPr>
              <a:t> License</a:t>
            </a:r>
            <a:endParaRPr lang="en-CA" dirty="0">
              <a:ea typeface="ヒラギノ角ゴ Pro W3"/>
            </a:endParaRPr>
          </a:p>
          <a:p>
            <a:pPr lvl="1"/>
            <a:r>
              <a:rPr lang="en-US" dirty="0">
                <a:ea typeface="ヒラギノ角ゴ Pro W3"/>
              </a:rPr>
              <a:t>Do with it as you wish, so long as you give credit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5D67FA5-D1E9-4E1E-B63E-097C12003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/>
              <a:t>© 2025 Health Level Seven ® International. All Rights Reserved. Published under the Creative Commons 3.0 Attribution </a:t>
            </a:r>
            <a:r>
              <a:rPr lang="en-CA" err="1"/>
              <a:t>Unported</a:t>
            </a:r>
            <a:r>
              <a:rPr lang="en-CA"/>
              <a:t> license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D655E1C-9171-4990-BC7C-0027C9FAE1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2387" y="3226897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64401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D56A8-8407-11A0-CE42-7DF7DCED2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Observation-based limitations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1BECC-D6CE-0F84-D437-8010C1B427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Only works for data in Observations</a:t>
            </a:r>
          </a:p>
          <a:p>
            <a:r>
              <a:rPr lang="en-US" sz="2000" dirty="0"/>
              <a:t>Only grabs most recent value</a:t>
            </a:r>
          </a:p>
          <a:p>
            <a:pPr lvl="1"/>
            <a:r>
              <a:rPr lang="en-US" sz="1800" dirty="0"/>
              <a:t>Doesn’t handle repeating items</a:t>
            </a:r>
          </a:p>
          <a:p>
            <a:r>
              <a:rPr lang="en-US" sz="2000" dirty="0"/>
              <a:t>For components, Questionnaire must have group with child questions mirroring Observation hierarchy</a:t>
            </a:r>
          </a:p>
          <a:p>
            <a:r>
              <a:rPr lang="en-US" sz="2000" dirty="0"/>
              <a:t>Doesn’t support Choice Selection or Answer Context modes</a:t>
            </a:r>
          </a:p>
          <a:p>
            <a:r>
              <a:rPr lang="en-US" sz="2000" dirty="0"/>
              <a:t>Can only support ‘continuous’ based on enable/disable, not on other elements</a:t>
            </a:r>
            <a:endParaRPr lang="en-CA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74D77-2851-9ECD-A980-6827277A9C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3E8573-588B-CAEE-6334-6701882442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610637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420D2-F2BC-A742-D071-8C10C8489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make one…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36481-CA21-33EA-FA29-05CB9DE1CB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https://formbuilder.nlm.nih.gov</a:t>
            </a:r>
            <a:endParaRPr lang="en-CA" dirty="0"/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EDC75C-3FAB-F59F-9949-31A8BC8C2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95C13-57ED-B685-915F-ED252F23B1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759013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399FD-0CAC-6706-6441-B272B51D0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1960A8-B607-23B4-7F9D-5E928BF5BF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A0698B-BFDA-2114-9847-D0B8ED27E1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32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C96FEB8-0276-65F5-8DB6-F6236162AD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1653324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10835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7F5E3-A97E-846D-B95D-05647DE1C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DFCCF-5742-3ED6-74C5-741A97C10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FHIRPath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14557-7B35-19A6-2E10-0927EE5F49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Source</a:t>
            </a:r>
          </a:p>
          <a:p>
            <a:pPr lvl="1"/>
            <a:r>
              <a:rPr lang="en-AU" sz="1200" dirty="0">
                <a:ea typeface="ヒラギノ角ゴ Pro W3"/>
              </a:rPr>
              <a:t>Context may be provided in parameter, or SMART</a:t>
            </a:r>
          </a:p>
          <a:p>
            <a:pPr lvl="2"/>
            <a:r>
              <a:rPr lang="en-AU" sz="1200" dirty="0"/>
              <a:t>extension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pPr lvl="1"/>
            <a:r>
              <a:rPr lang="en-AU" sz="1200" dirty="0">
                <a:ea typeface="ヒラギノ角ゴ Pro W3"/>
              </a:rPr>
              <a:t>x-</a:t>
            </a:r>
            <a:r>
              <a:rPr lang="en-AU" sz="1200" dirty="0" err="1">
                <a:ea typeface="ヒラギノ角ゴ Pro W3"/>
              </a:rPr>
              <a:t>fhir</a:t>
            </a:r>
            <a:r>
              <a:rPr lang="en-AU" sz="1200" dirty="0">
                <a:ea typeface="ヒラギノ角ゴ Pro W3"/>
              </a:rPr>
              <a:t>-query to access data not passed as context</a:t>
            </a:r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/>
              <a:t>FHIR Path expressions for each property to map</a:t>
            </a:r>
          </a:p>
          <a:p>
            <a:pPr lvl="2"/>
            <a:r>
              <a:rPr lang="en-AU" sz="1200" dirty="0">
                <a:ea typeface="ヒラギノ角ゴ Pro W3"/>
              </a:rPr>
              <a:t>extension “questionnaire-</a:t>
            </a:r>
            <a:r>
              <a:rPr lang="en-AU" sz="1200" dirty="0" err="1">
                <a:ea typeface="ヒラギノ角ゴ Pro W3"/>
              </a:rPr>
              <a:t>itemContext</a:t>
            </a:r>
            <a:r>
              <a:rPr lang="en-AU" sz="1200" dirty="0">
                <a:ea typeface="ヒラギノ角ゴ Pro W3"/>
              </a:rPr>
              <a:t>”</a:t>
            </a:r>
          </a:p>
          <a:p>
            <a:pPr lvl="2"/>
            <a:r>
              <a:rPr lang="en-AU" sz="1200" dirty="0">
                <a:ea typeface="ヒラギノ角ゴ Pro W3"/>
              </a:rPr>
              <a:t>Extension “</a:t>
            </a:r>
            <a:r>
              <a:rPr lang="en-AU" sz="1200" dirty="0" err="1">
                <a:ea typeface="ヒラギノ角ゴ Pro W3"/>
              </a:rPr>
              <a:t>sdc</a:t>
            </a:r>
            <a:r>
              <a:rPr lang="en-AU" sz="1200" dirty="0">
                <a:ea typeface="ヒラギノ角ゴ Pro W3"/>
              </a:rPr>
              <a:t>-questionnaire-</a:t>
            </a:r>
            <a:r>
              <a:rPr lang="en-AU" sz="1200" dirty="0" err="1">
                <a:ea typeface="ヒラギノ角ゴ Pro W3"/>
              </a:rPr>
              <a:t>initialExpression</a:t>
            </a:r>
            <a:r>
              <a:rPr lang="en-AU" sz="1200" dirty="0">
                <a:ea typeface="ヒラギノ角ゴ Pro W3"/>
              </a:rPr>
              <a:t>”</a:t>
            </a:r>
          </a:p>
          <a:p>
            <a:pPr lvl="1"/>
            <a:r>
              <a:rPr lang="en-AU" sz="1200" dirty="0"/>
              <a:t>Leverage variables to assist in calculations</a:t>
            </a:r>
          </a:p>
          <a:p>
            <a:pPr lvl="2"/>
            <a:r>
              <a:rPr lang="en-AU" sz="1200" dirty="0"/>
              <a:t>Extension “variable” uses Expression datatype</a:t>
            </a:r>
          </a:p>
          <a:p>
            <a:r>
              <a:rPr lang="en-AU" sz="1400" dirty="0">
                <a:ea typeface="ヒラギノ角ゴ Pro W3"/>
              </a:rPr>
              <a:t>More</a:t>
            </a:r>
            <a:r>
              <a:rPr lang="en-AU" sz="1400"/>
              <a:t> </a:t>
            </a:r>
            <a:r>
              <a:rPr lang="en-AU" sz="1400">
                <a:ea typeface="ヒラギノ角ゴ Pro W3"/>
              </a:rPr>
              <a:t>flexible</a:t>
            </a:r>
            <a:r>
              <a:rPr lang="en-AU" sz="1400" dirty="0">
                <a:ea typeface="ヒラギノ角ゴ Pro W3"/>
              </a:rPr>
              <a:t>, requires knowledge of </a:t>
            </a:r>
            <a:r>
              <a:rPr lang="en-AU" sz="1400" dirty="0" err="1">
                <a:ea typeface="ヒラギノ角ゴ Pro W3"/>
              </a:rPr>
              <a:t>FHIRPath</a:t>
            </a:r>
            <a:r>
              <a:rPr lang="en-AU" sz="1400" dirty="0">
                <a:ea typeface="ヒラギノ角ゴ Pro W3"/>
              </a:rPr>
              <a:t> and FHIR </a:t>
            </a:r>
            <a:r>
              <a:rPr lang="en-AU" sz="1400">
                <a:ea typeface="ヒラギノ角ゴ Pro W3"/>
              </a:rPr>
              <a:t>queries </a:t>
            </a:r>
            <a:r>
              <a:rPr lang="en-AU" sz="1400" dirty="0">
                <a:ea typeface="ヒラギノ角ゴ Pro W3"/>
              </a:rPr>
              <a:t>to create the mappings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E370AE4-AFFE-25EF-69E8-6E1A15FD8E08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4B1B2ABC-9EE6-7597-EBF3-67A739D81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0120E41C-24D1-574A-B91F-6F5868265713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9A92EEE-0669-71A3-241B-C3B82129C7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568108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581BC-B9F4-91A9-FCA1-796CFEAEF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</a:t>
            </a:r>
            <a:r>
              <a:rPr lang="en-US" dirty="0" err="1"/>
              <a:t>FHIRPath</a:t>
            </a:r>
            <a:r>
              <a:rPr lang="en-US" dirty="0"/>
              <a:t> extensions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9A150-B006-1E43-F96D-E068447BBF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89D43-68CA-21AB-3FB3-C3BDEF9297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34</a:t>
            </a:fld>
            <a:endParaRPr lang="en-US" alt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00E4D79-A4DF-4763-D13A-9C49B6990E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677168"/>
              </p:ext>
            </p:extLst>
          </p:nvPr>
        </p:nvGraphicFramePr>
        <p:xfrm>
          <a:off x="542488" y="1177559"/>
          <a:ext cx="7989116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1105">
                  <a:extLst>
                    <a:ext uri="{9D8B030D-6E8A-4147-A177-3AD203B41FA5}">
                      <a16:colId xmlns:a16="http://schemas.microsoft.com/office/drawing/2014/main" val="3673629175"/>
                    </a:ext>
                  </a:extLst>
                </a:gridCol>
                <a:gridCol w="5478011">
                  <a:extLst>
                    <a:ext uri="{9D8B030D-6E8A-4147-A177-3AD203B41FA5}">
                      <a16:colId xmlns:a16="http://schemas.microsoft.com/office/drawing/2014/main" val="57210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Extension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071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launchContext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Pass in %patient, %encounter, %user, etc. for use elsewhere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677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variable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Load data using x-</a:t>
                      </a:r>
                      <a:r>
                        <a:rPr lang="en-US" dirty="0" err="1"/>
                        <a:t>fhir</a:t>
                      </a:r>
                      <a:r>
                        <a:rPr lang="en-US" dirty="0"/>
                        <a:t>-query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Perform calculations for use elsewhere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Make answers available to descendant items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461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itemPopulationContext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For repeating questions and groups, establish an element as context for each repetition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945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initialExpression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Set the actual value for the element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528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7541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A3723-10AA-6C66-8F06-E1EBD4556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modes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6898F-C0A4-5056-5880-478EA80909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 addition to </a:t>
            </a:r>
            <a:r>
              <a:rPr lang="en-US" dirty="0" err="1"/>
              <a:t>initialExpression</a:t>
            </a:r>
            <a:r>
              <a:rPr lang="en-US" dirty="0"/>
              <a:t>, can use: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-questionnaire-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valueExpression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for choice selection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-questionnaire-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contextExpression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dirty="0"/>
              <a:t>for answer context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EDBBB5-BCE3-58B9-C787-2D9D28124C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87A0A2-E138-A6A0-D16F-989E6AE396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797086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02F0F-82FC-21B9-3EAA-60C6074B8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look like?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090745-57BD-6BEF-6A9D-9E0BB5E0DF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https://build.fhir.org/ig/HL7/sdc/Questionnaire-questionnaire-sdc-test-fhirpath-prepop-candexpr.json.html</a:t>
            </a:r>
            <a:endParaRPr lang="en-CA" dirty="0"/>
          </a:p>
          <a:p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813502-0C80-5527-BF7C-9B0A746408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2F3E1-23C3-C38B-B192-F9835FC44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517910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25BF6-6147-217F-4C80-BB40A65B3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8321D-40E8-AAD5-ECF0-10A2B9ED8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FHIRPath</a:t>
            </a:r>
            <a:r>
              <a:rPr lang="en-US" dirty="0"/>
              <a:t>-based considerations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C8343-320F-DC8B-0670-BFC7AF6161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 err="1"/>
              <a:t>FHIRPaths</a:t>
            </a:r>
            <a:r>
              <a:rPr lang="en-US" sz="2000" dirty="0"/>
              <a:t> may need to be complex</a:t>
            </a:r>
          </a:p>
          <a:p>
            <a:pPr lvl="1"/>
            <a:r>
              <a:rPr lang="en-US" sz="1800" dirty="0"/>
              <a:t>Handle data variation</a:t>
            </a:r>
          </a:p>
          <a:p>
            <a:pPr lvl="1"/>
            <a:r>
              <a:rPr lang="en-US" sz="1800" dirty="0"/>
              <a:t>Handle data filtering (check status, modifiers, etc.)</a:t>
            </a:r>
          </a:p>
          <a:p>
            <a:r>
              <a:rPr lang="en-US" sz="2000" dirty="0"/>
              <a:t>Sibling elements aren’t visible to </a:t>
            </a:r>
            <a:r>
              <a:rPr lang="en-US" sz="2000" dirty="0" err="1"/>
              <a:t>FHIRPath</a:t>
            </a:r>
            <a:endParaRPr lang="en-US" sz="2000" dirty="0"/>
          </a:p>
          <a:p>
            <a:pPr lvl="1"/>
            <a:r>
              <a:rPr lang="en-US" sz="1800" dirty="0"/>
              <a:t>Use variable on a common ancestor</a:t>
            </a:r>
          </a:p>
          <a:p>
            <a:r>
              <a:rPr lang="en-US" sz="2000" dirty="0"/>
              <a:t>Limited type conversion is possible:</a:t>
            </a:r>
          </a:p>
          <a:p>
            <a:pPr lvl="1"/>
            <a:r>
              <a:rPr lang="en-US" sz="1800" dirty="0"/>
              <a:t>Resource -&gt; Reference</a:t>
            </a:r>
          </a:p>
          <a:p>
            <a:pPr lvl="1"/>
            <a:r>
              <a:rPr lang="en-US" sz="1800" dirty="0"/>
              <a:t>Quantity -&gt; integer or decimal</a:t>
            </a:r>
          </a:p>
          <a:p>
            <a:pPr lvl="1"/>
            <a:r>
              <a:rPr lang="en-US" sz="1800" dirty="0"/>
              <a:t>Code -&gt; Coding</a:t>
            </a:r>
          </a:p>
        </p:txBody>
      </p:sp>
    </p:spTree>
    <p:extLst>
      <p:ext uri="{BB962C8B-B14F-4D97-AF65-F5344CB8AC3E}">
        <p14:creationId xmlns:p14="http://schemas.microsoft.com/office/powerpoint/2010/main" val="36364859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550B6-E694-A1E9-ECC6-CE1CFC51D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population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C6FA2-6884-304B-07AA-5502447489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Population expressions may depend on answers</a:t>
            </a:r>
          </a:p>
          <a:p>
            <a:r>
              <a:rPr lang="en-US" sz="2000" dirty="0"/>
              <a:t>Other expressions may depend on those expressions</a:t>
            </a:r>
          </a:p>
          <a:p>
            <a:r>
              <a:rPr lang="en-US" sz="2000" dirty="0">
                <a:ea typeface="ヒラギノ角ゴ Pro W3"/>
              </a:rPr>
              <a:t>I.e</a:t>
            </a:r>
            <a:r>
              <a:rPr lang="en-US" sz="2000">
                <a:ea typeface="ヒラギノ角ゴ Pro W3"/>
              </a:rPr>
              <a:t>., </a:t>
            </a:r>
            <a:r>
              <a:rPr lang="en-US" sz="2000" dirty="0">
                <a:ea typeface="ヒラギノ角ゴ Pro W3"/>
              </a:rPr>
              <a:t>a cascade of updates are possible</a:t>
            </a:r>
          </a:p>
          <a:p>
            <a:r>
              <a:rPr lang="en-US" sz="2000" dirty="0"/>
              <a:t>What elements are in scope changes as elements are enabled/disabled</a:t>
            </a:r>
          </a:p>
          <a:p>
            <a:r>
              <a:rPr lang="en-US" sz="2000" dirty="0"/>
              <a:t>If a user has changed a value from an </a:t>
            </a:r>
            <a:r>
              <a:rPr lang="en-US" sz="2000" dirty="0" err="1"/>
              <a:t>initialValue</a:t>
            </a:r>
            <a:r>
              <a:rPr lang="en-US" sz="2000" dirty="0"/>
              <a:t>, it shouldn’t be changed</a:t>
            </a:r>
          </a:p>
          <a:p>
            <a:r>
              <a:rPr lang="en-US" sz="2000" dirty="0">
                <a:ea typeface="ヒラギノ角ゴ Pro W3"/>
              </a:rPr>
              <a:t>I.e.,</a:t>
            </a:r>
            <a:r>
              <a:rPr lang="en-US" sz="2000">
                <a:ea typeface="ヒラギノ角ゴ Pro W3"/>
              </a:rPr>
              <a:t> </a:t>
            </a:r>
            <a:r>
              <a:rPr lang="en-US" sz="2000" dirty="0">
                <a:ea typeface="ヒラギノ角ゴ Pro W3"/>
              </a:rPr>
              <a:t>– it gets complicated </a:t>
            </a:r>
            <a:r>
              <a:rPr lang="en-US" sz="2000" dirty="0">
                <a:ea typeface="ヒラギノ角ゴ Pro W3"/>
                <a:sym typeface="Wingdings" panose="05000000000000000000" pitchFamily="2" charset="2"/>
              </a:rPr>
              <a:t></a:t>
            </a:r>
            <a:endParaRPr lang="en-US" sz="2000" dirty="0">
              <a:ea typeface="ヒラギノ角ゴ Pro W3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837EE3-CC3B-74B7-B510-198EA06C97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BAC393-EBE5-CB1E-3347-BA654EE18A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942232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E75A8-56E9-AE22-1AEB-101FAFA11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FHIRPath</a:t>
            </a:r>
            <a:r>
              <a:rPr lang="en-US" dirty="0"/>
              <a:t>-based Limitations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DEAA9D-46EB-E895-E638-A5F3E644D9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Cannot do dynamic population</a:t>
            </a:r>
          </a:p>
          <a:p>
            <a:r>
              <a:rPr lang="en-US" dirty="0"/>
              <a:t>Can’t </a:t>
            </a:r>
            <a:r>
              <a:rPr lang="en-US"/>
              <a:t>execute ConceptMaps</a:t>
            </a:r>
            <a:endParaRPr lang="en-US" dirty="0"/>
          </a:p>
          <a:p>
            <a:pPr lvl="1"/>
            <a:r>
              <a:rPr lang="en-US"/>
              <a:t>unless engine supports 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%terminology.translate()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Struggles to perform complex data transformations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0B480-B204-65AC-4155-2E340753E1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102FEE-9D5E-42D1-E80B-7CF81D5D62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85506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F7B4583-F935-4894-BCDA-C4370AC0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69102-4DC6-4A57-9E3A-CBA4366DFA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These slides include content from Brian Postlethwaite</a:t>
            </a:r>
          </a:p>
          <a:p>
            <a:r>
              <a:rPr lang="en-CA" dirty="0"/>
              <a:t>With updates by Lloyd McKenzie</a:t>
            </a:r>
          </a:p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A36B17-60AD-40D9-B33D-C4B147E58C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dirty="0"/>
              <a:t>© 2025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16E94-221A-418E-A0E5-BE63452C9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" name="Picture 2" descr="A close-up of colorful text&#10;&#10;Description automatically generated">
            <a:extLst>
              <a:ext uri="{FF2B5EF4-FFF2-40B4-BE49-F238E27FC236}">
                <a16:creationId xmlns:a16="http://schemas.microsoft.com/office/drawing/2014/main" id="{EB2C76BC-55E1-5249-ECB2-3F41F4CC7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42077" y="2753510"/>
            <a:ext cx="2087548" cy="139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754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E517D-ED77-B3D0-D104-25685BADF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population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BAF41-EE9A-B061-E80F-50D28F80EA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https://fhirpath-lab.com/Questionnaire/tester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E8FCE-0BFD-B12F-DECC-5987874018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37C821-AADE-FE2C-06B2-AD6981A995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70210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601EF-9445-D0A1-E58E-3604074EDF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A1C10A-8AC6-959F-8B1E-65554F8FAB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7E5E94-AD32-F3D3-B48E-E73AEDC035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41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F698B2C-03E0-74F7-8089-CC7F11CC0C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17157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25622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81AA7-7DD8-B904-C540-B82161AD8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D5C6D-F4DB-7B4F-08D7-EC0C1A9A5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</a:t>
            </a:r>
            <a:r>
              <a:rPr lang="en-AU" dirty="0" err="1"/>
              <a:t>StructureMap</a:t>
            </a:r>
            <a:r>
              <a:rPr lang="en-AU" dirty="0"/>
              <a:t>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9900A-26D6-A770-6CAA-B887044301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Source</a:t>
            </a:r>
          </a:p>
          <a:p>
            <a:pPr lvl="1"/>
            <a:r>
              <a:rPr lang="en-AU" sz="1200" dirty="0"/>
              <a:t>Batch Bundle of </a:t>
            </a:r>
            <a:r>
              <a:rPr lang="en-AU" sz="1200" dirty="0" err="1"/>
              <a:t>SearchResult</a:t>
            </a:r>
            <a:r>
              <a:rPr lang="en-AU" sz="1200" dirty="0"/>
              <a:t> Bundles</a:t>
            </a:r>
          </a:p>
          <a:p>
            <a:pPr lvl="1"/>
            <a:r>
              <a:rPr lang="en-AU" sz="1200" dirty="0"/>
              <a:t>Produced by running </a:t>
            </a:r>
            <a:r>
              <a:rPr lang="en-CA" sz="1100" b="0" i="0" u="sng" dirty="0" err="1">
                <a:effectLst/>
                <a:latin typeface="verdana" panose="020B0604030504040204" pitchFamily="34" charset="0"/>
                <a:hlinkClick r:id="rId3"/>
              </a:rPr>
              <a:t>sdc</a:t>
            </a:r>
            <a:r>
              <a:rPr lang="en-CA" sz="1100" b="0" i="0" u="sng" dirty="0">
                <a:effectLst/>
                <a:latin typeface="verdana" panose="020B0604030504040204" pitchFamily="34" charset="0"/>
                <a:hlinkClick r:id="rId3"/>
              </a:rPr>
              <a:t>-questionnaire-</a:t>
            </a:r>
            <a:r>
              <a:rPr lang="en-CA" sz="1100" b="0" i="0" u="sng" dirty="0" err="1">
                <a:effectLst/>
                <a:latin typeface="verdana" panose="020B0604030504040204" pitchFamily="34" charset="0"/>
                <a:hlinkClick r:id="rId3"/>
              </a:rPr>
              <a:t>sourceQueries</a:t>
            </a:r>
            <a:endParaRPr lang="en-AU" sz="1200" dirty="0"/>
          </a:p>
          <a:p>
            <a:pPr lvl="1"/>
            <a:r>
              <a:rPr lang="en-AU" sz="1200" dirty="0"/>
              <a:t>Queries may be x-</a:t>
            </a:r>
            <a:r>
              <a:rPr lang="en-AU" sz="1200" dirty="0" err="1"/>
              <a:t>fhir</a:t>
            </a:r>
            <a:r>
              <a:rPr lang="en-AU" sz="1200" dirty="0"/>
              <a:t>-queries that could use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 err="1"/>
              <a:t>StructureMap</a:t>
            </a:r>
            <a:r>
              <a:rPr lang="en-AU" sz="1200" dirty="0"/>
              <a:t> that converts the Batch Bundle of search Bundles to a </a:t>
            </a:r>
            <a:br>
              <a:rPr lang="en-AU" sz="1200" dirty="0"/>
            </a:br>
            <a:r>
              <a:rPr lang="en-AU" sz="1200" dirty="0"/>
              <a:t>QuestionnaireResponse</a:t>
            </a:r>
          </a:p>
          <a:p>
            <a:r>
              <a:rPr lang="en-AU" sz="1400" dirty="0"/>
              <a:t>Very powerful, requires knowledge of FHIR Queries and </a:t>
            </a:r>
            <a:r>
              <a:rPr lang="en-AU" sz="1400" dirty="0" err="1"/>
              <a:t>StructureMap</a:t>
            </a:r>
            <a:endParaRPr lang="en-AU" sz="14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DDBAEA3-496B-6452-D161-4F83BA3847F4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33169AE5-CA09-DF56-8206-FFD8377DC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FB0D3DCE-22FC-3057-C879-4B683FEC765E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1BD0259-C1F1-D519-7D55-B857127BFC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902852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5C074-0864-C6B1-525C-0F424FC44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E1128-532F-0D90-E38D-73ABBD5B47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Pros</a:t>
            </a:r>
          </a:p>
          <a:p>
            <a:pPr lvl="1"/>
            <a:r>
              <a:rPr lang="en-US" sz="1800" dirty="0"/>
              <a:t>Can map almost anything</a:t>
            </a:r>
          </a:p>
          <a:p>
            <a:pPr lvl="1"/>
            <a:r>
              <a:rPr lang="en-US" sz="1800" dirty="0" err="1"/>
              <a:t>StructureMaps</a:t>
            </a:r>
            <a:r>
              <a:rPr lang="en-US" sz="1800" dirty="0"/>
              <a:t> can build from other </a:t>
            </a:r>
            <a:r>
              <a:rPr lang="en-US" sz="1800" dirty="0" err="1"/>
              <a:t>StructureMaps</a:t>
            </a:r>
            <a:endParaRPr lang="en-US" sz="1800" dirty="0"/>
          </a:p>
          <a:p>
            <a:pPr lvl="1"/>
            <a:r>
              <a:rPr lang="en-US" sz="1800" dirty="0"/>
              <a:t>Can validate ‘correctness’ without instances</a:t>
            </a:r>
          </a:p>
          <a:p>
            <a:r>
              <a:rPr lang="en-US" sz="2000" dirty="0"/>
              <a:t>Cons</a:t>
            </a:r>
          </a:p>
          <a:p>
            <a:pPr lvl="1"/>
            <a:r>
              <a:rPr lang="en-US" sz="1800" dirty="0"/>
              <a:t>Only for initial population</a:t>
            </a:r>
          </a:p>
          <a:p>
            <a:pPr lvl="1"/>
            <a:r>
              <a:rPr lang="en-US" sz="1800" dirty="0"/>
              <a:t>Can’t be used for Choice Selection or Answer Context modes</a:t>
            </a:r>
          </a:p>
          <a:p>
            <a:pPr lvl="1"/>
            <a:r>
              <a:rPr lang="en-US" sz="1800" dirty="0"/>
              <a:t>Queries are run once and can’t be interdependent</a:t>
            </a:r>
          </a:p>
          <a:p>
            <a:pPr lvl="1"/>
            <a:r>
              <a:rPr lang="en-US" sz="1800" dirty="0"/>
              <a:t>If the </a:t>
            </a:r>
            <a:r>
              <a:rPr lang="en-US" sz="1800" dirty="0" err="1"/>
              <a:t>StructureMap</a:t>
            </a:r>
            <a:r>
              <a:rPr lang="en-US" sz="1800" dirty="0"/>
              <a:t> fails, there won’t be any population at all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262E3-748B-8E00-4D2E-5787C64E25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BEC3F-2D7A-9019-F9C6-2E66044DD1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965014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00B63-B68E-C5D3-1DF3-524FEEB09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StructureMap</a:t>
            </a:r>
            <a:r>
              <a:rPr lang="en-US" dirty="0"/>
              <a:t>-pop Questionnaire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A5F4BC-30EE-1799-DD60-76253BDBF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https://build.fhir.org/ig/HL7/sdc/Questionnaire-questionnaire-sdc-test-fhirpath-prepop-source-query.json.html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/>
              <a:t>Map: </a:t>
            </a:r>
            <a:r>
              <a:rPr lang="en-CA">
                <a:hlinkClick r:id="rId3"/>
              </a:rPr>
              <a:t>https://build.fhir.org/ig/HL7/sdc/StructureMap-QuestionnairePopulationTransform.html</a:t>
            </a:r>
            <a:endParaRPr lang="en-CA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951698-4DDF-C3CF-D2D2-C3EA482A83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A8D0A-2C7E-5EFE-7577-47B9C40D24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499625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5A76C-6698-00B2-1C27-E8C758F27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A9EEA0-6886-E7E5-8C58-610484E3E8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DFC2FF-66D5-E9A8-0DD4-99951D74674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45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4F22F4F-0E02-16D6-0234-432FAC68E7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2929893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45548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81261-8059-B079-2F6D-BC83A4F92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7AE8-F691-78DD-DE6E-107C1C890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CQL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74E02-BDD3-BF8E-F8A1-988509117C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NOTE: Not (yet) defined in SDC</a:t>
            </a:r>
          </a:p>
          <a:p>
            <a:r>
              <a:rPr lang="en-AU" sz="1400" dirty="0"/>
              <a:t>Source</a:t>
            </a:r>
          </a:p>
          <a:p>
            <a:pPr lvl="1"/>
            <a:r>
              <a:rPr lang="en-AU" sz="1200" dirty="0"/>
              <a:t>Context may be provided in parameter, or SMART</a:t>
            </a:r>
          </a:p>
          <a:p>
            <a:pPr lvl="2"/>
            <a:r>
              <a:rPr lang="en-AU" sz="1200" dirty="0"/>
              <a:t>extension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pPr lvl="1"/>
            <a:r>
              <a:rPr lang="en-AU" sz="1200" dirty="0"/>
              <a:t>Data queried directly by CQL</a:t>
            </a:r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/>
              <a:t>CQL expressions for each property to map</a:t>
            </a:r>
          </a:p>
          <a:p>
            <a:pPr lvl="2"/>
            <a:r>
              <a:rPr lang="en-AU" sz="1200" dirty="0"/>
              <a:t>extension “questionnaire-</a:t>
            </a:r>
            <a:r>
              <a:rPr lang="en-AU" sz="1200" dirty="0" err="1"/>
              <a:t>itemContext</a:t>
            </a:r>
            <a:r>
              <a:rPr lang="en-AU" sz="1200" dirty="0"/>
              <a:t>”</a:t>
            </a:r>
          </a:p>
          <a:p>
            <a:pPr lvl="2"/>
            <a:r>
              <a:rPr lang="en-AU" sz="1200" dirty="0"/>
              <a:t>Extension “</a:t>
            </a:r>
            <a:r>
              <a:rPr lang="en-AU" sz="1200" dirty="0" err="1"/>
              <a:t>sdc</a:t>
            </a:r>
            <a:r>
              <a:rPr lang="en-AU" sz="1200" dirty="0"/>
              <a:t>-questionnaire-</a:t>
            </a:r>
            <a:r>
              <a:rPr lang="en-AU" sz="1200" dirty="0" err="1"/>
              <a:t>initialExpression</a:t>
            </a:r>
            <a:r>
              <a:rPr lang="en-AU" sz="1200" dirty="0"/>
              <a:t>”</a:t>
            </a:r>
          </a:p>
          <a:p>
            <a:r>
              <a:rPr lang="en-AU" sz="1400" dirty="0"/>
              <a:t>Most flexible, requires knowledge of CQL and FHIR Queries to create the mappings</a:t>
            </a:r>
          </a:p>
          <a:p>
            <a:r>
              <a:rPr lang="en-AU" sz="1400" dirty="0"/>
              <a:t>Will typically involve external libraries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ABB5CE-F7B0-1E4C-C0FC-4E6D782ADC2F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4478D5F2-9523-8EED-AE46-0D834BEC8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13973743-F0A9-84E1-E4B7-52A93F5A6BB2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C7AD816-91BD-241A-4557-D631F5EA03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396404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D0E51-2F24-33CB-6FF2-65A272ED3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31A46-A518-2CA5-599B-0434B43597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Most capable of all mechanisms</a:t>
            </a:r>
          </a:p>
          <a:p>
            <a:pPr lvl="1"/>
            <a:r>
              <a:rPr lang="en-US" dirty="0"/>
              <a:t>Can invoke operations (such as code translation)</a:t>
            </a:r>
          </a:p>
          <a:p>
            <a:pPr lvl="1"/>
            <a:r>
              <a:rPr lang="en-US" dirty="0"/>
              <a:t>Can perform queries in response to updates</a:t>
            </a:r>
          </a:p>
          <a:p>
            <a:pPr lvl="1"/>
            <a:r>
              <a:rPr lang="en-US" dirty="0"/>
              <a:t>Can include complex algorithms and transformations</a:t>
            </a:r>
          </a:p>
          <a:p>
            <a:pPr lvl="1"/>
            <a:r>
              <a:rPr lang="en-US" dirty="0"/>
              <a:t>Can use Libraries to support code re-use</a:t>
            </a:r>
          </a:p>
          <a:p>
            <a:pPr lvl="1"/>
            <a:r>
              <a:rPr lang="en-US" dirty="0"/>
              <a:t>Syntax agnostic and platform-agnostic</a:t>
            </a:r>
          </a:p>
          <a:p>
            <a:r>
              <a:rPr lang="en-CA" dirty="0"/>
              <a:t>Requires use of a language not many are familiar with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B6BC0A-99EB-F773-D5AF-4092269722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D3B57F-CE23-D4B2-78FB-8243B1159E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992655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B67B2E-F58F-ECD2-2957-B746DBACD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CQL notes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7351A4-CE71-4F3E-73A6-3746E52EE6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CQL isn’t formally discussed in SDC</a:t>
            </a:r>
          </a:p>
          <a:p>
            <a:pPr lvl="1"/>
            <a:r>
              <a:rPr lang="en-US" sz="1800" dirty="0">
                <a:ea typeface="ヒラギノ角ゴ Pro W3"/>
              </a:rPr>
              <a:t>In theory, it’s covered under the </a:t>
            </a:r>
            <a:r>
              <a:rPr lang="en-US" sz="1800">
                <a:ea typeface="ヒラギノ角ゴ Pro W3"/>
              </a:rPr>
              <a:t>expression-based </a:t>
            </a:r>
            <a:r>
              <a:rPr lang="en-US" sz="1800" dirty="0">
                <a:ea typeface="ヒラギノ角ゴ Pro W3"/>
              </a:rPr>
              <a:t>approach</a:t>
            </a:r>
          </a:p>
          <a:p>
            <a:r>
              <a:rPr lang="en-US" sz="2000" dirty="0"/>
              <a:t>Differences in approach</a:t>
            </a:r>
          </a:p>
          <a:p>
            <a:pPr lvl="1"/>
            <a:r>
              <a:rPr lang="en-US" sz="1800" dirty="0"/>
              <a:t>Don’t need x-</a:t>
            </a:r>
            <a:r>
              <a:rPr lang="en-US" sz="1800" dirty="0" err="1"/>
              <a:t>fhir</a:t>
            </a:r>
            <a:r>
              <a:rPr lang="en-US" sz="1800" dirty="0"/>
              <a:t>-query to retrieve data</a:t>
            </a:r>
          </a:p>
          <a:p>
            <a:pPr lvl="1"/>
            <a:r>
              <a:rPr lang="en-US" sz="1800" dirty="0"/>
              <a:t>Don’t need ‘variable’ extensions to hold onto shared data</a:t>
            </a:r>
          </a:p>
          <a:p>
            <a:pPr lvl="1"/>
            <a:r>
              <a:rPr lang="en-US" sz="1800" dirty="0"/>
              <a:t>Can perform code translation, unit conversion, etc. on-the-fly</a:t>
            </a:r>
          </a:p>
          <a:p>
            <a:pPr lvl="1"/>
            <a:r>
              <a:rPr lang="en-US" sz="1800" dirty="0"/>
              <a:t>Code is typically managed in a separate library, not in-line in the extensions</a:t>
            </a:r>
          </a:p>
          <a:p>
            <a:pPr lvl="2"/>
            <a:r>
              <a:rPr lang="en-US" sz="1800" dirty="0"/>
              <a:t>Extensions just point to defined identifiers in the CQL library</a:t>
            </a:r>
            <a:endParaRPr lang="en-CA" sz="18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EFADF5B-94DE-AB15-CD75-FB5296F2DB8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6AC67E-B60B-C3FC-1905-E08A2A8A08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806322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B331E-09A6-9EF5-C734-D11308DA5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90EE6-0920-AABD-3420-E836539AF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CQL extensions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B75A9-6864-E837-9C35-7400EC200B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3657892"/>
            <a:ext cx="8228883" cy="798198"/>
          </a:xfrm>
        </p:spPr>
        <p:txBody>
          <a:bodyPr/>
          <a:lstStyle/>
          <a:p>
            <a:r>
              <a:rPr lang="en-US" sz="1800" dirty="0"/>
              <a:t>Can still use </a:t>
            </a:r>
            <a:r>
              <a:rPr lang="en-US" sz="1800" dirty="0" err="1"/>
              <a:t>sdc</a:t>
            </a:r>
            <a:r>
              <a:rPr lang="en-US" sz="1800" dirty="0"/>
              <a:t>-questionnaire-</a:t>
            </a:r>
            <a:r>
              <a:rPr lang="en-US" sz="1800" dirty="0" err="1"/>
              <a:t>valueExpression</a:t>
            </a:r>
            <a:r>
              <a:rPr lang="en-US" sz="1800" dirty="0"/>
              <a:t> and </a:t>
            </a:r>
            <a:r>
              <a:rPr lang="en-US" sz="1800" dirty="0" err="1"/>
              <a:t>sdc</a:t>
            </a:r>
            <a:r>
              <a:rPr lang="en-US" sz="1800" dirty="0"/>
              <a:t>-questionnaire-</a:t>
            </a:r>
            <a:r>
              <a:rPr lang="en-US" sz="1800" dirty="0" err="1"/>
              <a:t>contextExpression</a:t>
            </a:r>
            <a:r>
              <a:rPr lang="en-US" sz="1800" dirty="0"/>
              <a:t> for choice selection and answer context</a:t>
            </a:r>
            <a:endParaRPr lang="en-CA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D46698-3043-F800-9900-BDBF82EAF4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0CC92E-B3C7-0345-D931-34FED03C3D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49</a:t>
            </a:fld>
            <a:endParaRPr lang="en-US" alt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188CCE3-E5FE-BF33-40F6-5291D3D62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1104"/>
              </p:ext>
            </p:extLst>
          </p:nvPr>
        </p:nvGraphicFramePr>
        <p:xfrm>
          <a:off x="542488" y="1177559"/>
          <a:ext cx="7989116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1105">
                  <a:extLst>
                    <a:ext uri="{9D8B030D-6E8A-4147-A177-3AD203B41FA5}">
                      <a16:colId xmlns:a16="http://schemas.microsoft.com/office/drawing/2014/main" val="3673629175"/>
                    </a:ext>
                  </a:extLst>
                </a:gridCol>
                <a:gridCol w="5478011">
                  <a:extLst>
                    <a:ext uri="{9D8B030D-6E8A-4147-A177-3AD203B41FA5}">
                      <a16:colId xmlns:a16="http://schemas.microsoft.com/office/drawing/2014/main" val="57210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Extension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071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launchContext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Pass in %patient, %encounter, %user, etc. for use within the library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677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itemPopulationContext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For repeating questions and groups, establish an element as context for each repetition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945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initialExpression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Set the actual value for the element (usually just a reference to a CQL identifier)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528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2098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FEAC5-7588-FFA5-7808-DD6CACB9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SDC Collection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F06E4-AA8E-0233-8B95-FA7FA4341F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SDC Overview</a:t>
            </a:r>
          </a:p>
          <a:p>
            <a:r>
              <a:rPr lang="en-US" sz="1800" dirty="0"/>
              <a:t>SDC Workflow</a:t>
            </a:r>
          </a:p>
          <a:p>
            <a:r>
              <a:rPr lang="en-US" sz="1800" dirty="0"/>
              <a:t>SDC Expressions</a:t>
            </a:r>
            <a:r>
              <a:rPr lang="en-US" sz="1800" b="1" dirty="0"/>
              <a:t> (essential prerequisite)</a:t>
            </a:r>
            <a:endParaRPr lang="en-US" sz="1800" dirty="0"/>
          </a:p>
          <a:p>
            <a:r>
              <a:rPr lang="en-US" sz="1800" dirty="0"/>
              <a:t>SDC Rendering &amp; Behavior</a:t>
            </a:r>
          </a:p>
          <a:p>
            <a:r>
              <a:rPr lang="en-US" sz="1800" b="1" dirty="0"/>
              <a:t>SDC Population </a:t>
            </a:r>
            <a:r>
              <a:rPr lang="en-US" sz="1800" dirty="0"/>
              <a:t>(you are here)</a:t>
            </a:r>
          </a:p>
          <a:p>
            <a:r>
              <a:rPr lang="en-US" sz="1800" dirty="0"/>
              <a:t>SDC Extraction</a:t>
            </a:r>
          </a:p>
          <a:p>
            <a:r>
              <a:rPr lang="en-US" sz="1800" dirty="0"/>
              <a:t>SDC Adaptive Forms</a:t>
            </a:r>
          </a:p>
          <a:p>
            <a:r>
              <a:rPr lang="en-US" sz="1800">
                <a:ea typeface="ヒラギノ角ゴ Pro W3"/>
              </a:rPr>
              <a:t>SDC Modular &amp; Derived Forms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3CAF6-E711-E44D-32E7-0E369101B9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15D9DB-A44F-677D-5488-97739A333A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pic>
        <p:nvPicPr>
          <p:cNvPr id="9" name="Picture 8" descr="A clipboard with a pen on it&#10;&#10;Description automatically generated">
            <a:extLst>
              <a:ext uri="{FF2B5EF4-FFF2-40B4-BE49-F238E27FC236}">
                <a16:creationId xmlns:a16="http://schemas.microsoft.com/office/drawing/2014/main" id="{CFF6F728-96A8-7235-4C40-599BDBE71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65671" y="1454442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1007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0EFD-7133-5E82-3BAD-2296F88EE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CQL example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69DCC-0344-8D7D-F3AE-4A95B3E5D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Questionnaire: </a:t>
            </a:r>
            <a:r>
              <a:rPr lang="en-CA" dirty="0">
                <a:hlinkClick r:id="rId2"/>
              </a:rPr>
              <a:t>https://build.fhir.org/ig/cqframework/cqf-us/Questionnaire-MNACQuestionnaire.json.html</a:t>
            </a:r>
            <a:endParaRPr lang="en-CA" dirty="0"/>
          </a:p>
          <a:p>
            <a:r>
              <a:rPr lang="en-CA" dirty="0"/>
              <a:t>Library: </a:t>
            </a:r>
            <a:r>
              <a:rPr lang="en-CA" dirty="0">
                <a:hlinkClick r:id="rId3"/>
              </a:rPr>
              <a:t>https://build.fhir.org/ig/cqframework/cqf-us/Library-MNACInitialExpressions.html</a:t>
            </a:r>
            <a:endParaRPr lang="en-CA" dirty="0"/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0026E-D7D5-46B5-C32E-5C2C4AB2A6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250F9-0AF4-E116-B2DC-A2A1CB2FEB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444260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FCCFF6-4567-5527-44C3-1140D277F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5D7679-49B3-9AC6-B24E-74BBDA4639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4778C-9F58-C58B-09AB-99897ACC3F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51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AE6EB9D6-F79F-3C3E-E1D7-497500C4D9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1651084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0850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281B0-7950-F7B3-0EA3-3FF43DB2F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Exercise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F57653-8BC4-5706-3A28-D8E1AD89A1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a Questionnaire that uses a combination of observation-based and </a:t>
            </a:r>
            <a:r>
              <a:rPr lang="en-US" dirty="0" err="1"/>
              <a:t>FHIRPath</a:t>
            </a:r>
            <a:r>
              <a:rPr lang="en-US" dirty="0"/>
              <a:t>-based population that includes questions for the following: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US" dirty="0"/>
              <a:t>Patient’s birth date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US" dirty="0"/>
              <a:t>Patient’s parent names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CA" dirty="0"/>
              <a:t>Patient’s most recent </a:t>
            </a:r>
            <a:r>
              <a:rPr lang="en-CA"/>
              <a:t>body weight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6EE1AE-A93F-AB55-8489-EA018C625A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3953C-DB91-760F-54D1-E572FFC4509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54086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A89E4-153D-08AE-81FA-D7AD89718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B3F30-28A9-2BC3-3945-15584B3CF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SDC Collection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F42A89-25F7-2AF9-F433-99E393745E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SDC Overview</a:t>
            </a:r>
          </a:p>
          <a:p>
            <a:r>
              <a:rPr lang="en-US" sz="1800" dirty="0"/>
              <a:t>SDC Workflow</a:t>
            </a:r>
          </a:p>
          <a:p>
            <a:r>
              <a:rPr lang="en-US" sz="1800" dirty="0"/>
              <a:t>SDC Expressions</a:t>
            </a:r>
            <a:r>
              <a:rPr lang="en-US" sz="1800" b="1" dirty="0"/>
              <a:t> (essential prerequisite)</a:t>
            </a:r>
            <a:endParaRPr lang="en-US" sz="1800" dirty="0"/>
          </a:p>
          <a:p>
            <a:r>
              <a:rPr lang="en-US" sz="1800" dirty="0"/>
              <a:t>SDC Rendering &amp; Behavior</a:t>
            </a:r>
          </a:p>
          <a:p>
            <a:r>
              <a:rPr lang="en-US" sz="1800" b="1" dirty="0"/>
              <a:t>SDC Population </a:t>
            </a:r>
            <a:r>
              <a:rPr lang="en-US" sz="1800" dirty="0"/>
              <a:t>(you are here)</a:t>
            </a:r>
          </a:p>
          <a:p>
            <a:r>
              <a:rPr lang="en-US" sz="1800" dirty="0"/>
              <a:t>SDC Extraction</a:t>
            </a:r>
          </a:p>
          <a:p>
            <a:r>
              <a:rPr lang="en-US" sz="1800" dirty="0"/>
              <a:t>SDC Adaptive Forms</a:t>
            </a:r>
          </a:p>
          <a:p>
            <a:r>
              <a:rPr lang="en-US" sz="1800">
                <a:ea typeface="ヒラギノ角ゴ Pro W3"/>
              </a:rPr>
              <a:t>SDC Modular &amp; Derived Forms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02BF42-EDB3-3298-784D-2BD48EA013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A8E129-6E6D-C4C1-B448-95539F07BA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53</a:t>
            </a:fld>
            <a:endParaRPr lang="en-US" altLang="en-US" dirty="0"/>
          </a:p>
        </p:txBody>
      </p:sp>
      <p:pic>
        <p:nvPicPr>
          <p:cNvPr id="9" name="Picture 8" descr="A clipboard with a pen on it&#10;&#10;Description automatically generated">
            <a:extLst>
              <a:ext uri="{FF2B5EF4-FFF2-40B4-BE49-F238E27FC236}">
                <a16:creationId xmlns:a16="http://schemas.microsoft.com/office/drawing/2014/main" id="{B3B4212C-3072-A0B5-B41A-341B85300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65671" y="1454442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41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4FD4-5CA0-4659-8065-121B585E9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Questions /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777B5-A66C-4406-AD5D-A4519495A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2000" dirty="0">
                <a:hlinkClick r:id="rId2"/>
              </a:rPr>
              <a:t>lloyd@dogwoodhealthconsulting.com</a:t>
            </a:r>
            <a:r>
              <a:rPr lang="en-CA" sz="2000" dirty="0"/>
              <a:t>		</a:t>
            </a:r>
            <a:r>
              <a:rPr lang="en-CA" sz="2000" dirty="0">
                <a:hlinkClick r:id="rId3"/>
              </a:rPr>
              <a:t>http://hl7.org/fhir/uv/sdc</a:t>
            </a:r>
            <a:endParaRPr lang="en-CA" sz="2000" dirty="0"/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dirty="0"/>
              <a:t>Or, better yet, include the community and ask/discuss on </a:t>
            </a:r>
            <a:r>
              <a:rPr lang="en-CA" dirty="0">
                <a:hlinkClick r:id="rId4"/>
              </a:rPr>
              <a:t>https://chat.fhir.org/#narrow/channel/179255-questionnaire</a:t>
            </a:r>
            <a:endParaRPr lang="en-CA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AE4424E-E4C1-10F2-8130-25D8162AC073}"/>
              </a:ext>
            </a:extLst>
          </p:cNvPr>
          <p:cNvGrpSpPr/>
          <p:nvPr/>
        </p:nvGrpSpPr>
        <p:grpSpPr>
          <a:xfrm>
            <a:off x="2646128" y="2850117"/>
            <a:ext cx="2572111" cy="2152533"/>
            <a:chOff x="2646128" y="2565307"/>
            <a:chExt cx="2572111" cy="215253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22C7F0A-9133-4E4A-93FB-471895A10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25759" y="3244928"/>
              <a:ext cx="1292480" cy="1472912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084ADD6-8920-456F-8598-EFE37BF9A7B3}"/>
                </a:ext>
              </a:extLst>
            </p:cNvPr>
            <p:cNvSpPr/>
            <p:nvPr/>
          </p:nvSpPr>
          <p:spPr>
            <a:xfrm>
              <a:off x="3982316" y="3082355"/>
              <a:ext cx="1122218" cy="12454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C096A40-77E2-46CD-AD07-1F8170921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97497" y="2844684"/>
              <a:ext cx="1420742" cy="155334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38690A7-9186-4FAD-B512-3BB0AEC6A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6657920">
              <a:off x="2686451" y="2524984"/>
              <a:ext cx="1472700" cy="1553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4121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796A-703C-4177-BA46-441C4ECE8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D942B-24C0-401F-A1D8-9D7B5AADF7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 dirty="0"/>
              <a:t>You should be able to:</a:t>
            </a:r>
          </a:p>
          <a:p>
            <a:pPr lvl="1"/>
            <a:r>
              <a:rPr lang="en-CA" sz="1800" dirty="0"/>
              <a:t>Describe the benefits and challenges of form population</a:t>
            </a:r>
          </a:p>
          <a:p>
            <a:pPr lvl="1"/>
            <a:r>
              <a:rPr lang="en-CA" sz="1800"/>
              <a:t>Summarize </a:t>
            </a:r>
            <a:r>
              <a:rPr lang="en-CA" sz="1800" dirty="0"/>
              <a:t>the workflow options for </a:t>
            </a:r>
            <a:r>
              <a:rPr lang="en-CA" sz="1800"/>
              <a:t>performing population</a:t>
            </a:r>
            <a:endParaRPr lang="en-CA" sz="1800" dirty="0"/>
          </a:p>
          <a:p>
            <a:pPr lvl="1"/>
            <a:r>
              <a:rPr lang="en-CA" sz="1800" dirty="0"/>
              <a:t>List the </a:t>
            </a:r>
            <a:r>
              <a:rPr lang="en-CA" sz="1800"/>
              <a:t>4 pre-population mechanisms </a:t>
            </a:r>
            <a:r>
              <a:rPr lang="en-CA" sz="1800" dirty="0"/>
              <a:t>and explain the pros and cons of each</a:t>
            </a:r>
          </a:p>
          <a:p>
            <a:pPr lvl="1"/>
            <a:r>
              <a:rPr lang="en-CA" sz="1800" dirty="0"/>
              <a:t>Explain</a:t>
            </a:r>
            <a:r>
              <a:rPr lang="en-CA" sz="1800"/>
              <a:t> the 3 modes of population, what they do, and when they apply</a:t>
            </a:r>
            <a:endParaRPr lang="en-CA" sz="1800" dirty="0"/>
          </a:p>
          <a:p>
            <a:pPr lvl="1"/>
            <a:r>
              <a:rPr lang="en-CA" sz="1800"/>
              <a:t>Be </a:t>
            </a:r>
            <a:r>
              <a:rPr lang="en-CA" sz="1800" dirty="0"/>
              <a:t>able to design questionnaires using both observation-based and </a:t>
            </a:r>
            <a:r>
              <a:rPr lang="en-CA" sz="1800" dirty="0" err="1"/>
              <a:t>FHIRPath</a:t>
            </a:r>
            <a:r>
              <a:rPr lang="en-CA" sz="1800" dirty="0"/>
              <a:t>-based population</a:t>
            </a:r>
          </a:p>
        </p:txBody>
      </p:sp>
      <p:pic>
        <p:nvPicPr>
          <p:cNvPr id="4" name="Picture 3" descr="A dart in the center of a target&#10;&#10;Description automatically generated">
            <a:extLst>
              <a:ext uri="{FF2B5EF4-FFF2-40B4-BE49-F238E27FC236}">
                <a16:creationId xmlns:a16="http://schemas.microsoft.com/office/drawing/2014/main" id="{86ED6BA6-FC0D-841F-97E3-95B6041EB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58896" y="426119"/>
            <a:ext cx="1124373" cy="112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703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377BA-7CCB-7E39-33EB-8D1925AF7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FAE81A-F94C-14E5-38F9-39AD325F5D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C4CCC2-C4EB-B815-06AF-938DCDC420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AA470A7-1EAE-CC08-46EE-99B4AEDEA075}"/>
              </a:ext>
            </a:extLst>
          </p:cNvPr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8540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7B206-C8E8-D217-F540-93BC55D28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5F1D9-1B1F-C4AE-986F-DB753A453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AF4127-3C7D-7A55-6B6D-C76C732574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9641AB5-FE27-1D73-C715-AD1E506001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3174662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77237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445A3EF-F95F-1ADA-66F9-800ADE9B4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 for pre-population</a:t>
            </a:r>
            <a:endParaRPr lang="en-C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45FD7C-AA28-D0B4-33C4-A9DDAD2916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Save time</a:t>
            </a:r>
          </a:p>
          <a:p>
            <a:r>
              <a:rPr lang="en-US" dirty="0"/>
              <a:t>Reduce transcription errors</a:t>
            </a:r>
          </a:p>
          <a:p>
            <a:r>
              <a:rPr lang="en-US" dirty="0"/>
              <a:t>Improve completeness</a:t>
            </a:r>
          </a:p>
          <a:p>
            <a:r>
              <a:rPr lang="en-US" dirty="0"/>
              <a:t>Improve currency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136FED-0229-CDD8-8100-DABD768C7D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4CF50-A2AB-9E57-631F-D717DB7B4C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</a:t>
            </a:fld>
            <a:endParaRPr lang="en-US" altLang="en-US" dirty="0"/>
          </a:p>
        </p:txBody>
      </p:sp>
      <p:pic>
        <p:nvPicPr>
          <p:cNvPr id="8" name="Picture 7" descr="A hand holding a yellow paper with black text&#10;&#10;Description automatically generated">
            <a:extLst>
              <a:ext uri="{FF2B5EF4-FFF2-40B4-BE49-F238E27FC236}">
                <a16:creationId xmlns:a16="http://schemas.microsoft.com/office/drawing/2014/main" id="{609A5118-F888-EB8B-E4FB-A7DC35D267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730875" y="1476462"/>
            <a:ext cx="2495725" cy="187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13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B6A228CEBB844FBC6B8633F16E3300" ma:contentTypeVersion="4" ma:contentTypeDescription="Create a new document." ma:contentTypeScope="" ma:versionID="5b56d2be9ea1ecaf21ca08678214dcd0">
  <xsd:schema xmlns:xsd="http://www.w3.org/2001/XMLSchema" xmlns:xs="http://www.w3.org/2001/XMLSchema" xmlns:p="http://schemas.microsoft.com/office/2006/metadata/properties" xmlns:ns2="2371556d-c2f8-4c27-a7c5-4c2acf225d27" targetNamespace="http://schemas.microsoft.com/office/2006/metadata/properties" ma:root="true" ma:fieldsID="e32f1ed78c00c18b31e32be9b8f4ba9c" ns2:_="">
    <xsd:import namespace="2371556d-c2f8-4c27-a7c5-4c2acf225d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71556d-c2f8-4c27-a7c5-4c2acf225d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D213F5B-5D61-45C8-B748-7C85799CBB3D}">
  <ds:schemaRefs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2371556d-c2f8-4c27-a7c5-4c2acf225d27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BF378F8-008C-47BF-A69A-E4F3959DEB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71556d-c2f8-4c27-a7c5-4c2acf225d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D720245-F640-48BF-A023-4F687E87FBF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HL7_PowerPoint_EduWebinar_032119</Template>
  <TotalTime>30496</TotalTime>
  <Words>3219</Words>
  <Application>Microsoft Office PowerPoint</Application>
  <PresentationFormat>On-screen Show (16:9)</PresentationFormat>
  <Paragraphs>513</Paragraphs>
  <Slides>54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Arial</vt:lpstr>
      <vt:lpstr>Calibri</vt:lpstr>
      <vt:lpstr>Calibri Light</vt:lpstr>
      <vt:lpstr>Courier New</vt:lpstr>
      <vt:lpstr>verdana</vt:lpstr>
      <vt:lpstr>ヒラギノ角ゴ Pro W3</vt:lpstr>
      <vt:lpstr>Office Theme</vt:lpstr>
      <vt:lpstr>PowerPoint Presentation</vt:lpstr>
      <vt:lpstr>Who am I?</vt:lpstr>
      <vt:lpstr>This presentation</vt:lpstr>
      <vt:lpstr>Credit</vt:lpstr>
      <vt:lpstr>The SDC Collection</vt:lpstr>
      <vt:lpstr>Objectives</vt:lpstr>
      <vt:lpstr>PowerPoint Presentation</vt:lpstr>
      <vt:lpstr>PowerPoint Presentation</vt:lpstr>
      <vt:lpstr>Rationale for pre-population</vt:lpstr>
      <vt:lpstr>Population pre-requisites</vt:lpstr>
      <vt:lpstr>Population modes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data challenges</vt:lpstr>
      <vt:lpstr>Other population challenges</vt:lpstr>
      <vt:lpstr>Additional thoughts</vt:lpstr>
      <vt:lpstr>Maintaining population metadata</vt:lpstr>
      <vt:lpstr>Current population options</vt:lpstr>
      <vt:lpstr>Population in the SDC Spec</vt:lpstr>
      <vt:lpstr>PowerPoint Presentation</vt:lpstr>
      <vt:lpstr>Pre-population – Observation based</vt:lpstr>
      <vt:lpstr>PowerPoint Presentation</vt:lpstr>
      <vt:lpstr>PowerPoint Presentation</vt:lpstr>
      <vt:lpstr>Observation-based considerations</vt:lpstr>
      <vt:lpstr>Observation-based limitations</vt:lpstr>
      <vt:lpstr>Let’s make one…</vt:lpstr>
      <vt:lpstr>PowerPoint Presentation</vt:lpstr>
      <vt:lpstr>Pre-population – FHIRPath based</vt:lpstr>
      <vt:lpstr>Relevant FHIRPath extensions</vt:lpstr>
      <vt:lpstr>Other modes</vt:lpstr>
      <vt:lpstr>What does it look like?</vt:lpstr>
      <vt:lpstr>FHIRPath-based considerations</vt:lpstr>
      <vt:lpstr>Dynamic population</vt:lpstr>
      <vt:lpstr>FHIRPath-based Limitations</vt:lpstr>
      <vt:lpstr>Testing population</vt:lpstr>
      <vt:lpstr>PowerPoint Presentation</vt:lpstr>
      <vt:lpstr>Pre-population – StructureMap based</vt:lpstr>
      <vt:lpstr>Pros and cons</vt:lpstr>
      <vt:lpstr>Example StructureMap-pop Questionnaire</vt:lpstr>
      <vt:lpstr>PowerPoint Presentation</vt:lpstr>
      <vt:lpstr>Pre-population – CQL</vt:lpstr>
      <vt:lpstr>Pros and cons</vt:lpstr>
      <vt:lpstr>CQL notes</vt:lpstr>
      <vt:lpstr>Relevant CQL extensions</vt:lpstr>
      <vt:lpstr>CQL example</vt:lpstr>
      <vt:lpstr>PowerPoint Presentation</vt:lpstr>
      <vt:lpstr>Population Exercise</vt:lpstr>
      <vt:lpstr>The SDC Collection</vt:lpstr>
      <vt:lpstr>Questions /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Patricia Guerra</dc:creator>
  <cp:lastModifiedBy>Lloyd McKenzie</cp:lastModifiedBy>
  <cp:revision>207</cp:revision>
  <dcterms:created xsi:type="dcterms:W3CDTF">2019-03-22T18:05:01Z</dcterms:created>
  <dcterms:modified xsi:type="dcterms:W3CDTF">2025-03-07T03:23:36Z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0x01010046B6A228CEBB844FBC6B8633F16E3300</vt:lpwstr>
  </property>
</Properties>
</file>

<file path=docProps/thumbnail.jpeg>
</file>